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handoutMasterIdLst>
    <p:handoutMasterId r:id="rId29"/>
  </p:handoutMasterIdLst>
  <p:sldIdLst>
    <p:sldId id="256" r:id="rId2"/>
    <p:sldId id="263" r:id="rId3"/>
    <p:sldId id="257" r:id="rId4"/>
    <p:sldId id="262" r:id="rId5"/>
    <p:sldId id="259" r:id="rId6"/>
    <p:sldId id="269" r:id="rId7"/>
    <p:sldId id="260" r:id="rId8"/>
    <p:sldId id="270" r:id="rId9"/>
    <p:sldId id="264" r:id="rId10"/>
    <p:sldId id="268" r:id="rId11"/>
    <p:sldId id="261" r:id="rId12"/>
    <p:sldId id="274" r:id="rId13"/>
    <p:sldId id="275" r:id="rId14"/>
    <p:sldId id="271" r:id="rId15"/>
    <p:sldId id="276" r:id="rId16"/>
    <p:sldId id="277" r:id="rId17"/>
    <p:sldId id="272" r:id="rId18"/>
    <p:sldId id="280" r:id="rId19"/>
    <p:sldId id="278" r:id="rId20"/>
    <p:sldId id="279" r:id="rId21"/>
    <p:sldId id="273" r:id="rId22"/>
    <p:sldId id="281" r:id="rId23"/>
    <p:sldId id="282" r:id="rId24"/>
    <p:sldId id="283" r:id="rId25"/>
    <p:sldId id="284"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58"/>
    <p:restoredTop sz="95374"/>
  </p:normalViewPr>
  <p:slideViewPr>
    <p:cSldViewPr snapToGrid="0" snapToObjects="1">
      <p:cViewPr varScale="1">
        <p:scale>
          <a:sx n="122" d="100"/>
          <a:sy n="122" d="100"/>
        </p:scale>
        <p:origin x="119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CFE209-D257-A648-88D9-EE56EAB5F3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3ECE3B7-3221-404A-9A0D-2A3EE0307CB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55E764-7A16-4A43-A9AE-C88E546CFF85}" type="datetimeFigureOut">
              <a:rPr lang="en-US" smtClean="0"/>
              <a:t>5/31/20</a:t>
            </a:fld>
            <a:endParaRPr lang="en-US" dirty="0"/>
          </a:p>
        </p:txBody>
      </p:sp>
      <p:sp>
        <p:nvSpPr>
          <p:cNvPr id="4" name="Footer Placeholder 3">
            <a:extLst>
              <a:ext uri="{FF2B5EF4-FFF2-40B4-BE49-F238E27FC236}">
                <a16:creationId xmlns:a16="http://schemas.microsoft.com/office/drawing/2014/main" id="{EEF39137-7228-4740-9B92-8FC61D70F2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527777D-F77B-B74D-8448-2AD306B1DF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A1C53B-E287-5647-8D76-E8D6CCA1C351}" type="slidenum">
              <a:rPr lang="en-US" smtClean="0"/>
              <a:t>‹#›</a:t>
            </a:fld>
            <a:endParaRPr lang="en-US" dirty="0"/>
          </a:p>
        </p:txBody>
      </p:sp>
    </p:spTree>
    <p:extLst>
      <p:ext uri="{BB962C8B-B14F-4D97-AF65-F5344CB8AC3E}">
        <p14:creationId xmlns:p14="http://schemas.microsoft.com/office/powerpoint/2010/main" val="15386459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FC4EC-D05D-3F45-9D27-386942B57B19}" type="datetimeFigureOut">
              <a:rPr lang="en-US" smtClean="0"/>
              <a:t>5/31/20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3713F-A9FC-1241-B127-7EB03DDD938B}" type="slidenum">
              <a:rPr lang="en-US" smtClean="0"/>
              <a:t>‹#›</a:t>
            </a:fld>
            <a:endParaRPr lang="en-US" dirty="0"/>
          </a:p>
        </p:txBody>
      </p:sp>
    </p:spTree>
    <p:extLst>
      <p:ext uri="{BB962C8B-B14F-4D97-AF65-F5344CB8AC3E}">
        <p14:creationId xmlns:p14="http://schemas.microsoft.com/office/powerpoint/2010/main" val="60051947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1C86B-7B4A-BF4F-8498-667861D5C520}"/>
              </a:ext>
            </a:extLst>
          </p:cNvPr>
          <p:cNvSpPr>
            <a:spLocks noGrp="1"/>
          </p:cNvSpPr>
          <p:nvPr>
            <p:ph type="ctrTitle"/>
          </p:nvPr>
        </p:nvSpPr>
        <p:spPr>
          <a:xfrm>
            <a:off x="1524000" y="1122363"/>
            <a:ext cx="9144000" cy="2387600"/>
          </a:xfrm>
        </p:spPr>
        <p:txBody>
          <a:bodyPr anchor="b"/>
          <a:lstStyle>
            <a:lvl1pPr algn="ctr">
              <a:defRPr sz="6000" b="0" i="0">
                <a:solidFill>
                  <a:schemeClr val="bg1"/>
                </a:solidFill>
                <a:latin typeface="Avenir Next LT Pro" panose="020B0504020202020204" pitchFamily="34" charset="77"/>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E29D0ABF-288F-B742-8CC2-D9C985B2690A}"/>
              </a:ext>
            </a:extLst>
          </p:cNvPr>
          <p:cNvSpPr>
            <a:spLocks noGrp="1"/>
          </p:cNvSpPr>
          <p:nvPr>
            <p:ph type="subTitle" idx="1"/>
          </p:nvPr>
        </p:nvSpPr>
        <p:spPr>
          <a:xfrm>
            <a:off x="188784" y="5083610"/>
            <a:ext cx="9144000" cy="791672"/>
          </a:xfrm>
        </p:spPr>
        <p:txBody>
          <a:bodyPr/>
          <a:lstStyle>
            <a:lvl1pPr marL="0" indent="0" algn="ctr">
              <a:buNone/>
              <a:defRPr sz="2400" b="0" i="0">
                <a:solidFill>
                  <a:schemeClr val="bg1"/>
                </a:solidFill>
                <a:latin typeface="Avenir Next LT Pro" panose="020B0504020202020204" pitchFamily="34" charset="77"/>
              </a:defRPr>
            </a:lvl1pPr>
            <a:lvl2pPr marL="457196" indent="0" algn="ctr">
              <a:buNone/>
              <a:defRPr sz="2000"/>
            </a:lvl2pPr>
            <a:lvl3pPr marL="914392" indent="0" algn="ctr">
              <a:buNone/>
              <a:defRPr sz="1800"/>
            </a:lvl3pPr>
            <a:lvl4pPr marL="1371588" indent="0" algn="ctr">
              <a:buNone/>
              <a:defRPr sz="1600"/>
            </a:lvl4pPr>
            <a:lvl5pPr marL="1828783" indent="0" algn="ctr">
              <a:buNone/>
              <a:defRPr sz="1600"/>
            </a:lvl5pPr>
            <a:lvl6pPr marL="2285979" indent="0" algn="ctr">
              <a:buNone/>
              <a:defRPr sz="1600"/>
            </a:lvl6pPr>
            <a:lvl7pPr marL="2743176" indent="0" algn="ctr">
              <a:buNone/>
              <a:defRPr sz="1600"/>
            </a:lvl7pPr>
            <a:lvl8pPr marL="3200371" indent="0" algn="ctr">
              <a:buNone/>
              <a:defRPr sz="1600"/>
            </a:lvl8pPr>
            <a:lvl9pPr marL="3657567" indent="0" algn="ctr">
              <a:buNone/>
              <a:defRPr sz="1600"/>
            </a:lvl9pPr>
          </a:lstStyle>
          <a:p>
            <a:r>
              <a:rPr lang="en-GB" dirty="0"/>
              <a:t>Click to edit Master subtitle style</a:t>
            </a:r>
            <a:endParaRPr lang="en-US" dirty="0"/>
          </a:p>
        </p:txBody>
      </p:sp>
      <p:sp>
        <p:nvSpPr>
          <p:cNvPr id="5" name="Footer Placeholder 4">
            <a:extLst>
              <a:ext uri="{FF2B5EF4-FFF2-40B4-BE49-F238E27FC236}">
                <a16:creationId xmlns:a16="http://schemas.microsoft.com/office/drawing/2014/main" id="{6231155C-D068-D74A-8531-73361978E270}"/>
              </a:ext>
            </a:extLst>
          </p:cNvPr>
          <p:cNvSpPr>
            <a:spLocks noGrp="1"/>
          </p:cNvSpPr>
          <p:nvPr>
            <p:ph type="ftr" sz="quarter" idx="11"/>
          </p:nvPr>
        </p:nvSpPr>
        <p:spPr>
          <a:xfrm>
            <a:off x="188784" y="6490574"/>
            <a:ext cx="11259208" cy="365125"/>
          </a:xfrm>
          <a:prstGeom prst="rect">
            <a:avLst/>
          </a:prstGeom>
        </p:spPr>
        <p:txBody>
          <a:bodyPr/>
          <a:lstStyle>
            <a:lvl1pPr algn="ctr">
              <a:defRPr sz="1400" b="0" i="0">
                <a:solidFill>
                  <a:schemeClr val="bg1"/>
                </a:solidFill>
                <a:latin typeface="Avenir Next LT Pro" panose="020B0504020202020204" pitchFamily="34" charset="77"/>
              </a:defRPr>
            </a:lvl1pPr>
          </a:lstStyle>
          <a:p>
            <a:r>
              <a:rPr lang="en-US" dirty="0"/>
              <a:t>Indian Institute of Management, Ahmedabad</a:t>
            </a:r>
          </a:p>
        </p:txBody>
      </p:sp>
      <p:sp>
        <p:nvSpPr>
          <p:cNvPr id="6" name="Slide Number Placeholder 5">
            <a:extLst>
              <a:ext uri="{FF2B5EF4-FFF2-40B4-BE49-F238E27FC236}">
                <a16:creationId xmlns:a16="http://schemas.microsoft.com/office/drawing/2014/main" id="{94FBF824-6911-7646-9B42-35117B827262}"/>
              </a:ext>
            </a:extLst>
          </p:cNvPr>
          <p:cNvSpPr>
            <a:spLocks noGrp="1"/>
          </p:cNvSpPr>
          <p:nvPr>
            <p:ph type="sldNum" sz="quarter" idx="12"/>
          </p:nvPr>
        </p:nvSpPr>
        <p:spPr>
          <a:xfrm>
            <a:off x="11582400" y="6482472"/>
            <a:ext cx="412532" cy="365125"/>
          </a:xfrm>
          <a:prstGeom prst="rect">
            <a:avLst/>
          </a:prstGeom>
        </p:spPr>
        <p:txBody>
          <a:bodyPr/>
          <a:lstStyle>
            <a:lvl1pPr>
              <a:defRPr sz="1400" b="0" i="0">
                <a:solidFill>
                  <a:schemeClr val="bg1"/>
                </a:solidFill>
                <a:latin typeface="Avenir Next LT Pro" panose="020B0504020202020204" pitchFamily="34" charset="77"/>
              </a:defRPr>
            </a:lvl1pPr>
          </a:lstStyle>
          <a:p>
            <a:fld id="{9168D7A0-7E5A-E44D-A5A6-8CAAE1975DEA}" type="slidenum">
              <a:rPr lang="en-US" smtClean="0"/>
              <a:pPr/>
              <a:t>‹#›</a:t>
            </a:fld>
            <a:endParaRPr lang="en-US" dirty="0"/>
          </a:p>
        </p:txBody>
      </p:sp>
    </p:spTree>
    <p:extLst>
      <p:ext uri="{BB962C8B-B14F-4D97-AF65-F5344CB8AC3E}">
        <p14:creationId xmlns:p14="http://schemas.microsoft.com/office/powerpoint/2010/main" val="2521787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242B1-E7C0-5449-B69F-64D1C3709FC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1D83981-DA7A-3E4A-A9E9-5260F043429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Footer Placeholder 4">
            <a:extLst>
              <a:ext uri="{FF2B5EF4-FFF2-40B4-BE49-F238E27FC236}">
                <a16:creationId xmlns:a16="http://schemas.microsoft.com/office/drawing/2014/main" id="{C507EB27-86F1-C34C-A36E-4138988B09AD}"/>
              </a:ext>
            </a:extLst>
          </p:cNvPr>
          <p:cNvSpPr>
            <a:spLocks noGrp="1"/>
          </p:cNvSpPr>
          <p:nvPr>
            <p:ph type="ftr" sz="quarter" idx="11"/>
          </p:nvPr>
        </p:nvSpPr>
        <p:spPr>
          <a:xfrm>
            <a:off x="188784" y="6490574"/>
            <a:ext cx="11259208" cy="365125"/>
          </a:xfrm>
          <a:prstGeom prst="rect">
            <a:avLst/>
          </a:prstGeom>
        </p:spPr>
        <p:txBody>
          <a:bodyPr/>
          <a:lstStyle>
            <a:lvl1pPr algn="ctr">
              <a:defRPr sz="1400" b="0" i="0">
                <a:solidFill>
                  <a:schemeClr val="bg1"/>
                </a:solidFill>
                <a:latin typeface="Avenir Next LT Pro" panose="020B0504020202020204" pitchFamily="34" charset="77"/>
              </a:defRPr>
            </a:lvl1pPr>
          </a:lstStyle>
          <a:p>
            <a:r>
              <a:rPr lang="en-US" dirty="0"/>
              <a:t>Indian Institute of Management, Ahmedabad</a:t>
            </a:r>
          </a:p>
        </p:txBody>
      </p:sp>
      <p:sp>
        <p:nvSpPr>
          <p:cNvPr id="8" name="Slide Number Placeholder 5">
            <a:extLst>
              <a:ext uri="{FF2B5EF4-FFF2-40B4-BE49-F238E27FC236}">
                <a16:creationId xmlns:a16="http://schemas.microsoft.com/office/drawing/2014/main" id="{7017CF48-9893-2B47-80DD-23F25A5DDDD0}"/>
              </a:ext>
            </a:extLst>
          </p:cNvPr>
          <p:cNvSpPr>
            <a:spLocks noGrp="1"/>
          </p:cNvSpPr>
          <p:nvPr>
            <p:ph type="sldNum" sz="quarter" idx="12"/>
          </p:nvPr>
        </p:nvSpPr>
        <p:spPr>
          <a:xfrm>
            <a:off x="11582400" y="6482472"/>
            <a:ext cx="412532" cy="365125"/>
          </a:xfrm>
          <a:prstGeom prst="rect">
            <a:avLst/>
          </a:prstGeom>
        </p:spPr>
        <p:txBody>
          <a:bodyPr/>
          <a:lstStyle>
            <a:lvl1pPr>
              <a:defRPr sz="1400" b="0" i="0">
                <a:solidFill>
                  <a:schemeClr val="bg1"/>
                </a:solidFill>
                <a:latin typeface="Avenir Next LT Pro" panose="020B0504020202020204" pitchFamily="34" charset="77"/>
              </a:defRPr>
            </a:lvl1pPr>
          </a:lstStyle>
          <a:p>
            <a:fld id="{9168D7A0-7E5A-E44D-A5A6-8CAAE1975DEA}" type="slidenum">
              <a:rPr lang="en-US" smtClean="0"/>
              <a:pPr/>
              <a:t>‹#›</a:t>
            </a:fld>
            <a:endParaRPr lang="en-US" dirty="0"/>
          </a:p>
        </p:txBody>
      </p:sp>
    </p:spTree>
    <p:extLst>
      <p:ext uri="{BB962C8B-B14F-4D97-AF65-F5344CB8AC3E}">
        <p14:creationId xmlns:p14="http://schemas.microsoft.com/office/powerpoint/2010/main" val="3070197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A06759-29B1-8043-B826-68BF7326F608}"/>
              </a:ext>
            </a:extLst>
          </p:cNvPr>
          <p:cNvSpPr>
            <a:spLocks noGrp="1"/>
          </p:cNvSpPr>
          <p:nvPr>
            <p:ph type="title" orient="vert"/>
          </p:nvPr>
        </p:nvSpPr>
        <p:spPr>
          <a:xfrm>
            <a:off x="8724901" y="365125"/>
            <a:ext cx="2628900" cy="5811838"/>
          </a:xfrm>
        </p:spPr>
        <p:txBody>
          <a:bodyPr vert="eaVert"/>
          <a:lstStyle/>
          <a:p>
            <a:r>
              <a:rPr lang="en-GB" dirty="0"/>
              <a:t>Click to edit Master title style</a:t>
            </a:r>
            <a:endParaRPr lang="en-US" dirty="0"/>
          </a:p>
        </p:txBody>
      </p:sp>
      <p:sp>
        <p:nvSpPr>
          <p:cNvPr id="3" name="Vertical Text Placeholder 2">
            <a:extLst>
              <a:ext uri="{FF2B5EF4-FFF2-40B4-BE49-F238E27FC236}">
                <a16:creationId xmlns:a16="http://schemas.microsoft.com/office/drawing/2014/main" id="{3FAFB093-0384-EC4E-B1F9-08EEB248B4C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Footer Placeholder 4">
            <a:extLst>
              <a:ext uri="{FF2B5EF4-FFF2-40B4-BE49-F238E27FC236}">
                <a16:creationId xmlns:a16="http://schemas.microsoft.com/office/drawing/2014/main" id="{CD75D56D-9032-9B4E-A237-85233558DFB6}"/>
              </a:ext>
            </a:extLst>
          </p:cNvPr>
          <p:cNvSpPr>
            <a:spLocks noGrp="1"/>
          </p:cNvSpPr>
          <p:nvPr>
            <p:ph type="ftr" sz="quarter" idx="11"/>
          </p:nvPr>
        </p:nvSpPr>
        <p:spPr>
          <a:xfrm>
            <a:off x="188784" y="6490574"/>
            <a:ext cx="11259208" cy="365125"/>
          </a:xfrm>
          <a:prstGeom prst="rect">
            <a:avLst/>
          </a:prstGeom>
        </p:spPr>
        <p:txBody>
          <a:bodyPr/>
          <a:lstStyle>
            <a:lvl1pPr algn="ctr">
              <a:defRPr sz="1400" b="0" i="0">
                <a:solidFill>
                  <a:schemeClr val="bg1"/>
                </a:solidFill>
                <a:latin typeface="Avenir Next LT Pro" panose="020B0504020202020204" pitchFamily="34" charset="77"/>
              </a:defRPr>
            </a:lvl1pPr>
          </a:lstStyle>
          <a:p>
            <a:r>
              <a:rPr lang="en-US" dirty="0"/>
              <a:t>Indian Institute of Management, Ahmedabad</a:t>
            </a:r>
          </a:p>
        </p:txBody>
      </p:sp>
      <p:sp>
        <p:nvSpPr>
          <p:cNvPr id="8" name="Slide Number Placeholder 5">
            <a:extLst>
              <a:ext uri="{FF2B5EF4-FFF2-40B4-BE49-F238E27FC236}">
                <a16:creationId xmlns:a16="http://schemas.microsoft.com/office/drawing/2014/main" id="{7BD29B05-EB60-ED40-B431-EC03C3D9899A}"/>
              </a:ext>
            </a:extLst>
          </p:cNvPr>
          <p:cNvSpPr>
            <a:spLocks noGrp="1"/>
          </p:cNvSpPr>
          <p:nvPr>
            <p:ph type="sldNum" sz="quarter" idx="12"/>
          </p:nvPr>
        </p:nvSpPr>
        <p:spPr>
          <a:xfrm>
            <a:off x="11582400" y="6482472"/>
            <a:ext cx="412532" cy="365125"/>
          </a:xfrm>
          <a:prstGeom prst="rect">
            <a:avLst/>
          </a:prstGeom>
        </p:spPr>
        <p:txBody>
          <a:bodyPr/>
          <a:lstStyle>
            <a:lvl1pPr>
              <a:defRPr sz="1400" b="0" i="0">
                <a:solidFill>
                  <a:schemeClr val="bg1"/>
                </a:solidFill>
                <a:latin typeface="Avenir Next LT Pro" panose="020B0504020202020204" pitchFamily="34" charset="77"/>
              </a:defRPr>
            </a:lvl1pPr>
          </a:lstStyle>
          <a:p>
            <a:fld id="{9168D7A0-7E5A-E44D-A5A6-8CAAE1975DEA}" type="slidenum">
              <a:rPr lang="en-US" smtClean="0"/>
              <a:pPr/>
              <a:t>‹#›</a:t>
            </a:fld>
            <a:endParaRPr lang="en-US" dirty="0"/>
          </a:p>
        </p:txBody>
      </p:sp>
    </p:spTree>
    <p:extLst>
      <p:ext uri="{BB962C8B-B14F-4D97-AF65-F5344CB8AC3E}">
        <p14:creationId xmlns:p14="http://schemas.microsoft.com/office/powerpoint/2010/main" val="855295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49872-C7BA-FB40-84F3-9D5504558A1B}"/>
              </a:ext>
            </a:extLst>
          </p:cNvPr>
          <p:cNvSpPr>
            <a:spLocks noGrp="1"/>
          </p:cNvSpPr>
          <p:nvPr>
            <p:ph type="title"/>
          </p:nvPr>
        </p:nvSpPr>
        <p:spPr/>
        <p:txBody>
          <a:bodyPr/>
          <a:lstStyle>
            <a:lvl1pPr>
              <a:defRPr>
                <a:solidFill>
                  <a:schemeClr val="bg1"/>
                </a:solidFill>
              </a:defRPr>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96679592-15F7-9145-9478-5E74D85189A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Footer Placeholder 4">
            <a:extLst>
              <a:ext uri="{FF2B5EF4-FFF2-40B4-BE49-F238E27FC236}">
                <a16:creationId xmlns:a16="http://schemas.microsoft.com/office/drawing/2014/main" id="{ECFDBB7B-095A-B84A-B994-482FDAB329AF}"/>
              </a:ext>
            </a:extLst>
          </p:cNvPr>
          <p:cNvSpPr>
            <a:spLocks noGrp="1"/>
          </p:cNvSpPr>
          <p:nvPr>
            <p:ph type="ftr" sz="quarter" idx="11"/>
          </p:nvPr>
        </p:nvSpPr>
        <p:spPr>
          <a:xfrm>
            <a:off x="188784" y="6490574"/>
            <a:ext cx="11259208" cy="365125"/>
          </a:xfrm>
          <a:prstGeom prst="rect">
            <a:avLst/>
          </a:prstGeom>
        </p:spPr>
        <p:txBody>
          <a:bodyPr/>
          <a:lstStyle>
            <a:lvl1pPr algn="ctr">
              <a:defRPr sz="1400" b="0" i="0">
                <a:solidFill>
                  <a:schemeClr val="bg1"/>
                </a:solidFill>
                <a:latin typeface="Avenir Next LT Pro" panose="020B0504020202020204" pitchFamily="34" charset="77"/>
              </a:defRPr>
            </a:lvl1pPr>
          </a:lstStyle>
          <a:p>
            <a:r>
              <a:rPr lang="en-US" dirty="0"/>
              <a:t>Indian Institute of Management, Ahmedabad</a:t>
            </a:r>
          </a:p>
        </p:txBody>
      </p:sp>
      <p:sp>
        <p:nvSpPr>
          <p:cNvPr id="8" name="Slide Number Placeholder 5">
            <a:extLst>
              <a:ext uri="{FF2B5EF4-FFF2-40B4-BE49-F238E27FC236}">
                <a16:creationId xmlns:a16="http://schemas.microsoft.com/office/drawing/2014/main" id="{38A97E5A-A3A0-6244-99D7-9494C42016AA}"/>
              </a:ext>
            </a:extLst>
          </p:cNvPr>
          <p:cNvSpPr>
            <a:spLocks noGrp="1"/>
          </p:cNvSpPr>
          <p:nvPr>
            <p:ph type="sldNum" sz="quarter" idx="12"/>
          </p:nvPr>
        </p:nvSpPr>
        <p:spPr>
          <a:xfrm>
            <a:off x="11582400" y="6482472"/>
            <a:ext cx="412532" cy="365125"/>
          </a:xfrm>
          <a:prstGeom prst="rect">
            <a:avLst/>
          </a:prstGeom>
        </p:spPr>
        <p:txBody>
          <a:bodyPr/>
          <a:lstStyle>
            <a:lvl1pPr>
              <a:defRPr sz="1400" b="0" i="0">
                <a:solidFill>
                  <a:schemeClr val="bg1"/>
                </a:solidFill>
                <a:latin typeface="Avenir Next LT Pro" panose="020B0504020202020204" pitchFamily="34" charset="77"/>
              </a:defRPr>
            </a:lvl1pPr>
          </a:lstStyle>
          <a:p>
            <a:fld id="{9168D7A0-7E5A-E44D-A5A6-8CAAE1975DEA}" type="slidenum">
              <a:rPr lang="en-US" smtClean="0"/>
              <a:pPr/>
              <a:t>‹#›</a:t>
            </a:fld>
            <a:endParaRPr lang="en-US" dirty="0"/>
          </a:p>
        </p:txBody>
      </p:sp>
      <p:pic>
        <p:nvPicPr>
          <p:cNvPr id="9" name="Picture 8" descr="A close up of a sign&#10;&#10;Description automatically generated">
            <a:extLst>
              <a:ext uri="{FF2B5EF4-FFF2-40B4-BE49-F238E27FC236}">
                <a16:creationId xmlns:a16="http://schemas.microsoft.com/office/drawing/2014/main" id="{28831065-D9FF-D745-AFB7-84A19BFB9F95}"/>
              </a:ext>
            </a:extLst>
          </p:cNvPr>
          <p:cNvPicPr>
            <a:picLocks noChangeAspect="1"/>
          </p:cNvPicPr>
          <p:nvPr userDrawn="1"/>
        </p:nvPicPr>
        <p:blipFill>
          <a:blip r:embed="rId2"/>
          <a:stretch>
            <a:fillRect/>
          </a:stretch>
        </p:blipFill>
        <p:spPr>
          <a:xfrm>
            <a:off x="197068" y="6482471"/>
            <a:ext cx="365125" cy="365125"/>
          </a:xfrm>
          <a:prstGeom prst="rect">
            <a:avLst/>
          </a:prstGeom>
        </p:spPr>
      </p:pic>
    </p:spTree>
    <p:extLst>
      <p:ext uri="{BB962C8B-B14F-4D97-AF65-F5344CB8AC3E}">
        <p14:creationId xmlns:p14="http://schemas.microsoft.com/office/powerpoint/2010/main" val="3208140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79F7A-4E0A-8147-B8AC-A0972541E2D4}"/>
              </a:ext>
            </a:extLst>
          </p:cNvPr>
          <p:cNvSpPr>
            <a:spLocks noGrp="1"/>
          </p:cNvSpPr>
          <p:nvPr>
            <p:ph type="title"/>
          </p:nvPr>
        </p:nvSpPr>
        <p:spPr>
          <a:xfrm>
            <a:off x="831850" y="1709740"/>
            <a:ext cx="10515600" cy="2852737"/>
          </a:xfrm>
        </p:spPr>
        <p:txBody>
          <a:bodyPr anchor="b"/>
          <a:lstStyle>
            <a:lvl1pPr>
              <a:defRPr sz="6000" b="0" i="0">
                <a:solidFill>
                  <a:schemeClr val="bg1"/>
                </a:solidFill>
                <a:latin typeface="Avenir Next LT Pro" panose="020B0504020202020204" pitchFamily="34" charset="77"/>
              </a:defRPr>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9ECC4725-8F5E-A043-8B5E-521B46AB5E02}"/>
              </a:ext>
            </a:extLst>
          </p:cNvPr>
          <p:cNvSpPr>
            <a:spLocks noGrp="1"/>
          </p:cNvSpPr>
          <p:nvPr>
            <p:ph type="body" idx="1"/>
          </p:nvPr>
        </p:nvSpPr>
        <p:spPr>
          <a:xfrm>
            <a:off x="831850" y="4589465"/>
            <a:ext cx="10515600" cy="1500187"/>
          </a:xfrm>
        </p:spPr>
        <p:txBody>
          <a:bodyPr/>
          <a:lstStyle>
            <a:lvl1pPr marL="0" indent="0">
              <a:buNone/>
              <a:defRPr sz="2400" b="0" i="0">
                <a:solidFill>
                  <a:schemeClr val="bg1"/>
                </a:solidFill>
                <a:latin typeface="Avenir Next LT Pro" panose="020B0504020202020204" pitchFamily="34" charset="77"/>
              </a:defRPr>
            </a:lvl1pPr>
            <a:lvl2pPr marL="457196" indent="0">
              <a:buNone/>
              <a:defRPr sz="2000">
                <a:solidFill>
                  <a:schemeClr val="tx1">
                    <a:tint val="75000"/>
                  </a:schemeClr>
                </a:solidFill>
              </a:defRPr>
            </a:lvl2pPr>
            <a:lvl3pPr marL="914392" indent="0">
              <a:buNone/>
              <a:defRPr sz="1800">
                <a:solidFill>
                  <a:schemeClr val="tx1">
                    <a:tint val="75000"/>
                  </a:schemeClr>
                </a:solidFill>
              </a:defRPr>
            </a:lvl3pPr>
            <a:lvl4pPr marL="1371588" indent="0">
              <a:buNone/>
              <a:defRPr sz="1600">
                <a:solidFill>
                  <a:schemeClr val="tx1">
                    <a:tint val="75000"/>
                  </a:schemeClr>
                </a:solidFill>
              </a:defRPr>
            </a:lvl4pPr>
            <a:lvl5pPr marL="1828783" indent="0">
              <a:buNone/>
              <a:defRPr sz="1600">
                <a:solidFill>
                  <a:schemeClr val="tx1">
                    <a:tint val="75000"/>
                  </a:schemeClr>
                </a:solidFill>
              </a:defRPr>
            </a:lvl5pPr>
            <a:lvl6pPr marL="2285979" indent="0">
              <a:buNone/>
              <a:defRPr sz="1600">
                <a:solidFill>
                  <a:schemeClr val="tx1">
                    <a:tint val="75000"/>
                  </a:schemeClr>
                </a:solidFill>
              </a:defRPr>
            </a:lvl6pPr>
            <a:lvl7pPr marL="2743176" indent="0">
              <a:buNone/>
              <a:defRPr sz="1600">
                <a:solidFill>
                  <a:schemeClr val="tx1">
                    <a:tint val="75000"/>
                  </a:schemeClr>
                </a:solidFill>
              </a:defRPr>
            </a:lvl7pPr>
            <a:lvl8pPr marL="3200371" indent="0">
              <a:buNone/>
              <a:defRPr sz="1600">
                <a:solidFill>
                  <a:schemeClr val="tx1">
                    <a:tint val="75000"/>
                  </a:schemeClr>
                </a:solidFill>
              </a:defRPr>
            </a:lvl8pPr>
            <a:lvl9pPr marL="3657567" indent="0">
              <a:buNone/>
              <a:defRPr sz="1600">
                <a:solidFill>
                  <a:schemeClr val="tx1">
                    <a:tint val="75000"/>
                  </a:schemeClr>
                </a:solidFill>
              </a:defRPr>
            </a:lvl9pPr>
          </a:lstStyle>
          <a:p>
            <a:pPr lvl="0"/>
            <a:r>
              <a:rPr lang="en-GB" dirty="0"/>
              <a:t>Click to edit Master text styles</a:t>
            </a:r>
          </a:p>
        </p:txBody>
      </p:sp>
      <p:sp>
        <p:nvSpPr>
          <p:cNvPr id="7" name="Footer Placeholder 4">
            <a:extLst>
              <a:ext uri="{FF2B5EF4-FFF2-40B4-BE49-F238E27FC236}">
                <a16:creationId xmlns:a16="http://schemas.microsoft.com/office/drawing/2014/main" id="{9B4A74AA-CB0F-1E46-8A2B-372929B224AD}"/>
              </a:ext>
            </a:extLst>
          </p:cNvPr>
          <p:cNvSpPr>
            <a:spLocks noGrp="1"/>
          </p:cNvSpPr>
          <p:nvPr>
            <p:ph type="ftr" sz="quarter" idx="11"/>
          </p:nvPr>
        </p:nvSpPr>
        <p:spPr>
          <a:xfrm>
            <a:off x="188784" y="6490574"/>
            <a:ext cx="11259208" cy="365125"/>
          </a:xfrm>
          <a:prstGeom prst="rect">
            <a:avLst/>
          </a:prstGeom>
        </p:spPr>
        <p:txBody>
          <a:bodyPr/>
          <a:lstStyle>
            <a:lvl1pPr algn="ctr">
              <a:defRPr sz="1400" b="0" i="0">
                <a:solidFill>
                  <a:schemeClr val="bg1"/>
                </a:solidFill>
                <a:latin typeface="Avenir Next LT Pro" panose="020B0504020202020204" pitchFamily="34" charset="77"/>
              </a:defRPr>
            </a:lvl1pPr>
          </a:lstStyle>
          <a:p>
            <a:r>
              <a:rPr lang="en-US" dirty="0"/>
              <a:t>Indian Institute of Management, Ahmedabad</a:t>
            </a:r>
          </a:p>
        </p:txBody>
      </p:sp>
      <p:sp>
        <p:nvSpPr>
          <p:cNvPr id="8" name="Slide Number Placeholder 5">
            <a:extLst>
              <a:ext uri="{FF2B5EF4-FFF2-40B4-BE49-F238E27FC236}">
                <a16:creationId xmlns:a16="http://schemas.microsoft.com/office/drawing/2014/main" id="{88CF4C96-9891-FD4E-9331-12CFDCD02267}"/>
              </a:ext>
            </a:extLst>
          </p:cNvPr>
          <p:cNvSpPr>
            <a:spLocks noGrp="1"/>
          </p:cNvSpPr>
          <p:nvPr>
            <p:ph type="sldNum" sz="quarter" idx="12"/>
          </p:nvPr>
        </p:nvSpPr>
        <p:spPr>
          <a:xfrm>
            <a:off x="11582400" y="6482472"/>
            <a:ext cx="412532" cy="365125"/>
          </a:xfrm>
          <a:prstGeom prst="rect">
            <a:avLst/>
          </a:prstGeom>
        </p:spPr>
        <p:txBody>
          <a:bodyPr/>
          <a:lstStyle>
            <a:lvl1pPr>
              <a:defRPr sz="1400" b="0" i="0">
                <a:solidFill>
                  <a:schemeClr val="bg1"/>
                </a:solidFill>
                <a:latin typeface="Avenir Next LT Pro" panose="020B0504020202020204" pitchFamily="34" charset="77"/>
              </a:defRPr>
            </a:lvl1pPr>
          </a:lstStyle>
          <a:p>
            <a:fld id="{9168D7A0-7E5A-E44D-A5A6-8CAAE1975DEA}" type="slidenum">
              <a:rPr lang="en-US" smtClean="0"/>
              <a:pPr/>
              <a:t>‹#›</a:t>
            </a:fld>
            <a:endParaRPr lang="en-US" dirty="0"/>
          </a:p>
        </p:txBody>
      </p:sp>
    </p:spTree>
    <p:extLst>
      <p:ext uri="{BB962C8B-B14F-4D97-AF65-F5344CB8AC3E}">
        <p14:creationId xmlns:p14="http://schemas.microsoft.com/office/powerpoint/2010/main" val="1370334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F9F9-C334-E64C-A570-3C99BB9FF260}"/>
              </a:ext>
            </a:extLst>
          </p:cNvPr>
          <p:cNvSpPr>
            <a:spLocks noGrp="1"/>
          </p:cNvSpPr>
          <p:nvPr>
            <p:ph type="title" hasCustomPrompt="1"/>
          </p:nvPr>
        </p:nvSpPr>
        <p:spPr/>
        <p:txBody>
          <a:bodyPr/>
          <a:lstStyle>
            <a:lvl1pPr>
              <a:defRPr>
                <a:solidFill>
                  <a:schemeClr val="bg1"/>
                </a:solidFill>
              </a:defRPr>
            </a:lvl1pPr>
          </a:lstStyle>
          <a:p>
            <a:r>
              <a:rPr lang="en-GB" dirty="0" err="1"/>
              <a:t>Clickj</a:t>
            </a:r>
            <a:r>
              <a:rPr lang="en-GB" dirty="0"/>
              <a:t> to edit Master title style</a:t>
            </a:r>
            <a:endParaRPr lang="en-US" dirty="0"/>
          </a:p>
        </p:txBody>
      </p:sp>
      <p:sp>
        <p:nvSpPr>
          <p:cNvPr id="3" name="Content Placeholder 2">
            <a:extLst>
              <a:ext uri="{FF2B5EF4-FFF2-40B4-BE49-F238E27FC236}">
                <a16:creationId xmlns:a16="http://schemas.microsoft.com/office/drawing/2014/main" id="{43B177C2-C9FF-9741-AD32-E5CE632A1F8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3ED3248-BD91-4F48-8A79-590A525B183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Footer Placeholder 4">
            <a:extLst>
              <a:ext uri="{FF2B5EF4-FFF2-40B4-BE49-F238E27FC236}">
                <a16:creationId xmlns:a16="http://schemas.microsoft.com/office/drawing/2014/main" id="{8E670620-DA06-0146-962F-9BA5EA49B3F3}"/>
              </a:ext>
            </a:extLst>
          </p:cNvPr>
          <p:cNvSpPr>
            <a:spLocks noGrp="1"/>
          </p:cNvSpPr>
          <p:nvPr>
            <p:ph type="ftr" sz="quarter" idx="11"/>
          </p:nvPr>
        </p:nvSpPr>
        <p:spPr>
          <a:xfrm>
            <a:off x="188784" y="6490574"/>
            <a:ext cx="11259208" cy="365125"/>
          </a:xfrm>
          <a:prstGeom prst="rect">
            <a:avLst/>
          </a:prstGeom>
        </p:spPr>
        <p:txBody>
          <a:bodyPr/>
          <a:lstStyle>
            <a:lvl1pPr algn="ctr">
              <a:defRPr sz="1400" b="0" i="0">
                <a:solidFill>
                  <a:schemeClr val="bg1"/>
                </a:solidFill>
                <a:latin typeface="Avenir Next LT Pro" panose="020B0504020202020204" pitchFamily="34" charset="77"/>
              </a:defRPr>
            </a:lvl1pPr>
          </a:lstStyle>
          <a:p>
            <a:r>
              <a:rPr lang="en-US" dirty="0"/>
              <a:t>Indian Institute of Management, Ahmedabad</a:t>
            </a:r>
          </a:p>
        </p:txBody>
      </p:sp>
      <p:sp>
        <p:nvSpPr>
          <p:cNvPr id="9" name="Slide Number Placeholder 5">
            <a:extLst>
              <a:ext uri="{FF2B5EF4-FFF2-40B4-BE49-F238E27FC236}">
                <a16:creationId xmlns:a16="http://schemas.microsoft.com/office/drawing/2014/main" id="{FADF091D-0E63-BD4A-9B75-AD2D61A51193}"/>
              </a:ext>
            </a:extLst>
          </p:cNvPr>
          <p:cNvSpPr>
            <a:spLocks noGrp="1"/>
          </p:cNvSpPr>
          <p:nvPr>
            <p:ph type="sldNum" sz="quarter" idx="12"/>
          </p:nvPr>
        </p:nvSpPr>
        <p:spPr>
          <a:xfrm>
            <a:off x="11582400" y="6482472"/>
            <a:ext cx="412532" cy="365125"/>
          </a:xfrm>
          <a:prstGeom prst="rect">
            <a:avLst/>
          </a:prstGeom>
        </p:spPr>
        <p:txBody>
          <a:bodyPr/>
          <a:lstStyle>
            <a:lvl1pPr>
              <a:defRPr sz="1400" b="0" i="0">
                <a:solidFill>
                  <a:schemeClr val="bg1"/>
                </a:solidFill>
                <a:latin typeface="Avenir Next LT Pro" panose="020B0504020202020204" pitchFamily="34" charset="77"/>
              </a:defRPr>
            </a:lvl1pPr>
          </a:lstStyle>
          <a:p>
            <a:fld id="{9168D7A0-7E5A-E44D-A5A6-8CAAE1975DEA}" type="slidenum">
              <a:rPr lang="en-US" smtClean="0"/>
              <a:pPr/>
              <a:t>‹#›</a:t>
            </a:fld>
            <a:endParaRPr lang="en-US" dirty="0"/>
          </a:p>
        </p:txBody>
      </p:sp>
    </p:spTree>
    <p:extLst>
      <p:ext uri="{BB962C8B-B14F-4D97-AF65-F5344CB8AC3E}">
        <p14:creationId xmlns:p14="http://schemas.microsoft.com/office/powerpoint/2010/main" val="3665048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C3F8C-AC89-4448-8B84-40965EB9173F}"/>
              </a:ext>
            </a:extLst>
          </p:cNvPr>
          <p:cNvSpPr>
            <a:spLocks noGrp="1"/>
          </p:cNvSpPr>
          <p:nvPr>
            <p:ph type="title"/>
          </p:nvPr>
        </p:nvSpPr>
        <p:spPr>
          <a:xfrm>
            <a:off x="839788" y="365127"/>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54B684E-3DFA-4147-B3CC-B6F34270B2C1}"/>
              </a:ext>
            </a:extLst>
          </p:cNvPr>
          <p:cNvSpPr>
            <a:spLocks noGrp="1"/>
          </p:cNvSpPr>
          <p:nvPr>
            <p:ph type="body" idx="1"/>
          </p:nvPr>
        </p:nvSpPr>
        <p:spPr>
          <a:xfrm>
            <a:off x="839788" y="1681163"/>
            <a:ext cx="5157787" cy="823912"/>
          </a:xfrm>
        </p:spPr>
        <p:txBody>
          <a:bodyPr anchor="b"/>
          <a:lstStyle>
            <a:lvl1pPr marL="0" indent="0">
              <a:buNone/>
              <a:defRPr sz="2400" b="1"/>
            </a:lvl1pPr>
            <a:lvl2pPr marL="457196" indent="0">
              <a:buNone/>
              <a:defRPr sz="2000" b="1"/>
            </a:lvl2pPr>
            <a:lvl3pPr marL="914392" indent="0">
              <a:buNone/>
              <a:defRPr sz="1800" b="1"/>
            </a:lvl3pPr>
            <a:lvl4pPr marL="1371588" indent="0">
              <a:buNone/>
              <a:defRPr sz="1600" b="1"/>
            </a:lvl4pPr>
            <a:lvl5pPr marL="1828783" indent="0">
              <a:buNone/>
              <a:defRPr sz="1600" b="1"/>
            </a:lvl5pPr>
            <a:lvl6pPr marL="2285979" indent="0">
              <a:buNone/>
              <a:defRPr sz="1600" b="1"/>
            </a:lvl6pPr>
            <a:lvl7pPr marL="2743176" indent="0">
              <a:buNone/>
              <a:defRPr sz="1600" b="1"/>
            </a:lvl7pPr>
            <a:lvl8pPr marL="3200371" indent="0">
              <a:buNone/>
              <a:defRPr sz="1600" b="1"/>
            </a:lvl8pPr>
            <a:lvl9pPr marL="3657567"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27727D4-F586-3D4B-ABF1-EA395F2E795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544D72A-7228-144F-8AFA-B051833320C4}"/>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96" indent="0">
              <a:buNone/>
              <a:defRPr sz="2000" b="1"/>
            </a:lvl2pPr>
            <a:lvl3pPr marL="914392" indent="0">
              <a:buNone/>
              <a:defRPr sz="1800" b="1"/>
            </a:lvl3pPr>
            <a:lvl4pPr marL="1371588" indent="0">
              <a:buNone/>
              <a:defRPr sz="1600" b="1"/>
            </a:lvl4pPr>
            <a:lvl5pPr marL="1828783" indent="0">
              <a:buNone/>
              <a:defRPr sz="1600" b="1"/>
            </a:lvl5pPr>
            <a:lvl6pPr marL="2285979" indent="0">
              <a:buNone/>
              <a:defRPr sz="1600" b="1"/>
            </a:lvl6pPr>
            <a:lvl7pPr marL="2743176" indent="0">
              <a:buNone/>
              <a:defRPr sz="1600" b="1"/>
            </a:lvl7pPr>
            <a:lvl8pPr marL="3200371" indent="0">
              <a:buNone/>
              <a:defRPr sz="1600" b="1"/>
            </a:lvl8pPr>
            <a:lvl9pPr marL="3657567"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4E88449-A042-6640-B1DC-6875BF4D81E6}"/>
              </a:ext>
            </a:extLst>
          </p:cNvPr>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Footer Placeholder 4">
            <a:extLst>
              <a:ext uri="{FF2B5EF4-FFF2-40B4-BE49-F238E27FC236}">
                <a16:creationId xmlns:a16="http://schemas.microsoft.com/office/drawing/2014/main" id="{20F7201B-C740-7440-B297-21EE0E55C5B2}"/>
              </a:ext>
            </a:extLst>
          </p:cNvPr>
          <p:cNvSpPr>
            <a:spLocks noGrp="1"/>
          </p:cNvSpPr>
          <p:nvPr>
            <p:ph type="ftr" sz="quarter" idx="11"/>
          </p:nvPr>
        </p:nvSpPr>
        <p:spPr>
          <a:xfrm>
            <a:off x="188784" y="6490574"/>
            <a:ext cx="11259208" cy="365125"/>
          </a:xfrm>
          <a:prstGeom prst="rect">
            <a:avLst/>
          </a:prstGeom>
        </p:spPr>
        <p:txBody>
          <a:bodyPr/>
          <a:lstStyle>
            <a:lvl1pPr algn="ctr">
              <a:defRPr sz="1400" b="0" i="0">
                <a:solidFill>
                  <a:schemeClr val="bg1"/>
                </a:solidFill>
                <a:latin typeface="Avenir Next LT Pro" panose="020B0504020202020204" pitchFamily="34" charset="77"/>
              </a:defRPr>
            </a:lvl1pPr>
          </a:lstStyle>
          <a:p>
            <a:r>
              <a:rPr lang="en-US" dirty="0"/>
              <a:t>Indian Institute of Management, Ahmedabad</a:t>
            </a:r>
          </a:p>
        </p:txBody>
      </p:sp>
      <p:sp>
        <p:nvSpPr>
          <p:cNvPr id="11" name="Slide Number Placeholder 5">
            <a:extLst>
              <a:ext uri="{FF2B5EF4-FFF2-40B4-BE49-F238E27FC236}">
                <a16:creationId xmlns:a16="http://schemas.microsoft.com/office/drawing/2014/main" id="{D88C47EC-5256-544A-9DEE-6FF25451A393}"/>
              </a:ext>
            </a:extLst>
          </p:cNvPr>
          <p:cNvSpPr>
            <a:spLocks noGrp="1"/>
          </p:cNvSpPr>
          <p:nvPr>
            <p:ph type="sldNum" sz="quarter" idx="12"/>
          </p:nvPr>
        </p:nvSpPr>
        <p:spPr>
          <a:xfrm>
            <a:off x="11582400" y="6482472"/>
            <a:ext cx="412532" cy="365125"/>
          </a:xfrm>
          <a:prstGeom prst="rect">
            <a:avLst/>
          </a:prstGeom>
        </p:spPr>
        <p:txBody>
          <a:bodyPr/>
          <a:lstStyle>
            <a:lvl1pPr>
              <a:defRPr sz="1400" b="0" i="0">
                <a:solidFill>
                  <a:schemeClr val="bg1"/>
                </a:solidFill>
                <a:latin typeface="Avenir Next LT Pro" panose="020B0504020202020204" pitchFamily="34" charset="77"/>
              </a:defRPr>
            </a:lvl1pPr>
          </a:lstStyle>
          <a:p>
            <a:fld id="{9168D7A0-7E5A-E44D-A5A6-8CAAE1975DEA}" type="slidenum">
              <a:rPr lang="en-US" smtClean="0"/>
              <a:pPr/>
              <a:t>‹#›</a:t>
            </a:fld>
            <a:endParaRPr lang="en-US" dirty="0"/>
          </a:p>
        </p:txBody>
      </p:sp>
    </p:spTree>
    <p:extLst>
      <p:ext uri="{BB962C8B-B14F-4D97-AF65-F5344CB8AC3E}">
        <p14:creationId xmlns:p14="http://schemas.microsoft.com/office/powerpoint/2010/main" val="1058943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9FAB-265E-EE45-9D2F-B5DB66466511}"/>
              </a:ext>
            </a:extLst>
          </p:cNvPr>
          <p:cNvSpPr>
            <a:spLocks noGrp="1"/>
          </p:cNvSpPr>
          <p:nvPr>
            <p:ph type="title"/>
          </p:nvPr>
        </p:nvSpPr>
        <p:spPr/>
        <p:txBody>
          <a:bodyPr/>
          <a:lstStyle/>
          <a:p>
            <a:r>
              <a:rPr lang="en-GB" dirty="0"/>
              <a:t>Click to edit Master title style</a:t>
            </a:r>
            <a:endParaRPr lang="en-US" dirty="0"/>
          </a:p>
        </p:txBody>
      </p:sp>
      <p:sp>
        <p:nvSpPr>
          <p:cNvPr id="6" name="Footer Placeholder 4">
            <a:extLst>
              <a:ext uri="{FF2B5EF4-FFF2-40B4-BE49-F238E27FC236}">
                <a16:creationId xmlns:a16="http://schemas.microsoft.com/office/drawing/2014/main" id="{DC231D75-5535-044A-BFBD-B92BB2AEDFE8}"/>
              </a:ext>
            </a:extLst>
          </p:cNvPr>
          <p:cNvSpPr>
            <a:spLocks noGrp="1"/>
          </p:cNvSpPr>
          <p:nvPr>
            <p:ph type="ftr" sz="quarter" idx="11"/>
          </p:nvPr>
        </p:nvSpPr>
        <p:spPr>
          <a:xfrm>
            <a:off x="188784" y="6490574"/>
            <a:ext cx="11259208" cy="365125"/>
          </a:xfrm>
          <a:prstGeom prst="rect">
            <a:avLst/>
          </a:prstGeom>
        </p:spPr>
        <p:txBody>
          <a:bodyPr/>
          <a:lstStyle>
            <a:lvl1pPr algn="ctr">
              <a:defRPr sz="1400" b="0" i="0">
                <a:solidFill>
                  <a:schemeClr val="bg1"/>
                </a:solidFill>
                <a:latin typeface="Avenir Next LT Pro" panose="020B0504020202020204" pitchFamily="34" charset="77"/>
              </a:defRPr>
            </a:lvl1pPr>
          </a:lstStyle>
          <a:p>
            <a:r>
              <a:rPr lang="en-US" dirty="0"/>
              <a:t>Indian Institute of Management, Ahmedabad</a:t>
            </a:r>
          </a:p>
        </p:txBody>
      </p:sp>
      <p:sp>
        <p:nvSpPr>
          <p:cNvPr id="7" name="Slide Number Placeholder 5">
            <a:extLst>
              <a:ext uri="{FF2B5EF4-FFF2-40B4-BE49-F238E27FC236}">
                <a16:creationId xmlns:a16="http://schemas.microsoft.com/office/drawing/2014/main" id="{C5C4BE89-E759-9246-9216-91DD8FEDC6EF}"/>
              </a:ext>
            </a:extLst>
          </p:cNvPr>
          <p:cNvSpPr>
            <a:spLocks noGrp="1"/>
          </p:cNvSpPr>
          <p:nvPr>
            <p:ph type="sldNum" sz="quarter" idx="12"/>
          </p:nvPr>
        </p:nvSpPr>
        <p:spPr>
          <a:xfrm>
            <a:off x="11582400" y="6482472"/>
            <a:ext cx="412532" cy="365125"/>
          </a:xfrm>
          <a:prstGeom prst="rect">
            <a:avLst/>
          </a:prstGeom>
        </p:spPr>
        <p:txBody>
          <a:bodyPr/>
          <a:lstStyle>
            <a:lvl1pPr>
              <a:defRPr sz="1400" b="0" i="0">
                <a:solidFill>
                  <a:schemeClr val="bg1"/>
                </a:solidFill>
                <a:latin typeface="Avenir Next LT Pro" panose="020B0504020202020204" pitchFamily="34" charset="77"/>
              </a:defRPr>
            </a:lvl1pPr>
          </a:lstStyle>
          <a:p>
            <a:fld id="{9168D7A0-7E5A-E44D-A5A6-8CAAE1975DEA}" type="slidenum">
              <a:rPr lang="en-US" smtClean="0"/>
              <a:pPr/>
              <a:t>‹#›</a:t>
            </a:fld>
            <a:endParaRPr lang="en-US" dirty="0"/>
          </a:p>
        </p:txBody>
      </p:sp>
    </p:spTree>
    <p:extLst>
      <p:ext uri="{BB962C8B-B14F-4D97-AF65-F5344CB8AC3E}">
        <p14:creationId xmlns:p14="http://schemas.microsoft.com/office/powerpoint/2010/main" val="3181708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5C353FC-5826-2445-A678-CF267F590272}"/>
              </a:ext>
            </a:extLst>
          </p:cNvPr>
          <p:cNvSpPr>
            <a:spLocks noGrp="1"/>
          </p:cNvSpPr>
          <p:nvPr>
            <p:ph type="ftr" sz="quarter" idx="11"/>
          </p:nvPr>
        </p:nvSpPr>
        <p:spPr>
          <a:xfrm>
            <a:off x="188784" y="6490574"/>
            <a:ext cx="11259208" cy="365125"/>
          </a:xfrm>
          <a:prstGeom prst="rect">
            <a:avLst/>
          </a:prstGeom>
        </p:spPr>
        <p:txBody>
          <a:bodyPr/>
          <a:lstStyle>
            <a:lvl1pPr algn="ctr">
              <a:defRPr sz="1400" b="0" i="0">
                <a:solidFill>
                  <a:schemeClr val="bg1"/>
                </a:solidFill>
                <a:latin typeface="Avenir Next LT Pro" panose="020B0504020202020204" pitchFamily="34" charset="77"/>
              </a:defRPr>
            </a:lvl1pPr>
          </a:lstStyle>
          <a:p>
            <a:r>
              <a:rPr lang="en-US" dirty="0"/>
              <a:t>Indian Institute of Management, Ahmedabad</a:t>
            </a:r>
          </a:p>
        </p:txBody>
      </p:sp>
      <p:sp>
        <p:nvSpPr>
          <p:cNvPr id="6" name="Slide Number Placeholder 5">
            <a:extLst>
              <a:ext uri="{FF2B5EF4-FFF2-40B4-BE49-F238E27FC236}">
                <a16:creationId xmlns:a16="http://schemas.microsoft.com/office/drawing/2014/main" id="{44A0FDE4-741B-7042-B549-25BDD40CADD6}"/>
              </a:ext>
            </a:extLst>
          </p:cNvPr>
          <p:cNvSpPr>
            <a:spLocks noGrp="1"/>
          </p:cNvSpPr>
          <p:nvPr>
            <p:ph type="sldNum" sz="quarter" idx="12"/>
          </p:nvPr>
        </p:nvSpPr>
        <p:spPr>
          <a:xfrm>
            <a:off x="11582400" y="6482472"/>
            <a:ext cx="412532" cy="365125"/>
          </a:xfrm>
          <a:prstGeom prst="rect">
            <a:avLst/>
          </a:prstGeom>
        </p:spPr>
        <p:txBody>
          <a:bodyPr/>
          <a:lstStyle>
            <a:lvl1pPr>
              <a:defRPr sz="1400" b="0" i="0">
                <a:solidFill>
                  <a:schemeClr val="bg1"/>
                </a:solidFill>
                <a:latin typeface="Avenir Next LT Pro" panose="020B0504020202020204" pitchFamily="34" charset="77"/>
              </a:defRPr>
            </a:lvl1pPr>
          </a:lstStyle>
          <a:p>
            <a:fld id="{9168D7A0-7E5A-E44D-A5A6-8CAAE1975DEA}" type="slidenum">
              <a:rPr lang="en-US" smtClean="0"/>
              <a:pPr/>
              <a:t>‹#›</a:t>
            </a:fld>
            <a:endParaRPr lang="en-US" dirty="0"/>
          </a:p>
        </p:txBody>
      </p:sp>
    </p:spTree>
    <p:extLst>
      <p:ext uri="{BB962C8B-B14F-4D97-AF65-F5344CB8AC3E}">
        <p14:creationId xmlns:p14="http://schemas.microsoft.com/office/powerpoint/2010/main" val="4208060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1E2BB-8FC0-2E4A-9EAD-ACB3CF4FAF60}"/>
              </a:ext>
            </a:extLst>
          </p:cNvPr>
          <p:cNvSpPr>
            <a:spLocks noGrp="1"/>
          </p:cNvSpPr>
          <p:nvPr>
            <p:ph type="title"/>
          </p:nvPr>
        </p:nvSpPr>
        <p:spPr>
          <a:xfrm>
            <a:off x="839789"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07352BE-3B48-5A45-B530-46BB729E347B}"/>
              </a:ext>
            </a:extLst>
          </p:cNvPr>
          <p:cNvSpPr>
            <a:spLocks noGrp="1"/>
          </p:cNvSpPr>
          <p:nvPr>
            <p:ph idx="1"/>
          </p:nvPr>
        </p:nvSpPr>
        <p:spPr>
          <a:xfrm>
            <a:off x="5183189"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8D6D2FA-ABA3-7546-B703-3F2AC9E94261}"/>
              </a:ext>
            </a:extLst>
          </p:cNvPr>
          <p:cNvSpPr>
            <a:spLocks noGrp="1"/>
          </p:cNvSpPr>
          <p:nvPr>
            <p:ph type="body" sz="half" idx="2"/>
          </p:nvPr>
        </p:nvSpPr>
        <p:spPr>
          <a:xfrm>
            <a:off x="839789" y="2057400"/>
            <a:ext cx="3932237" cy="3811588"/>
          </a:xfrm>
        </p:spPr>
        <p:txBody>
          <a:bodyPr/>
          <a:lstStyle>
            <a:lvl1pPr marL="0" indent="0">
              <a:buNone/>
              <a:defRPr sz="1600"/>
            </a:lvl1pPr>
            <a:lvl2pPr marL="457196" indent="0">
              <a:buNone/>
              <a:defRPr sz="1400"/>
            </a:lvl2pPr>
            <a:lvl3pPr marL="914392" indent="0">
              <a:buNone/>
              <a:defRPr sz="1200"/>
            </a:lvl3pPr>
            <a:lvl4pPr marL="1371588" indent="0">
              <a:buNone/>
              <a:defRPr sz="1000"/>
            </a:lvl4pPr>
            <a:lvl5pPr marL="1828783" indent="0">
              <a:buNone/>
              <a:defRPr sz="1000"/>
            </a:lvl5pPr>
            <a:lvl6pPr marL="2285979" indent="0">
              <a:buNone/>
              <a:defRPr sz="1000"/>
            </a:lvl6pPr>
            <a:lvl7pPr marL="2743176" indent="0">
              <a:buNone/>
              <a:defRPr sz="1000"/>
            </a:lvl7pPr>
            <a:lvl8pPr marL="3200371" indent="0">
              <a:buNone/>
              <a:defRPr sz="1000"/>
            </a:lvl8pPr>
            <a:lvl9pPr marL="3657567" indent="0">
              <a:buNone/>
              <a:defRPr sz="1000"/>
            </a:lvl9pPr>
          </a:lstStyle>
          <a:p>
            <a:pPr lvl="0"/>
            <a:r>
              <a:rPr lang="en-GB"/>
              <a:t>Click to edit Master text styles</a:t>
            </a:r>
          </a:p>
        </p:txBody>
      </p:sp>
      <p:sp>
        <p:nvSpPr>
          <p:cNvPr id="8" name="Footer Placeholder 4">
            <a:extLst>
              <a:ext uri="{FF2B5EF4-FFF2-40B4-BE49-F238E27FC236}">
                <a16:creationId xmlns:a16="http://schemas.microsoft.com/office/drawing/2014/main" id="{6BE40F10-1F72-8C40-BD22-14C85072C4BD}"/>
              </a:ext>
            </a:extLst>
          </p:cNvPr>
          <p:cNvSpPr>
            <a:spLocks noGrp="1"/>
          </p:cNvSpPr>
          <p:nvPr>
            <p:ph type="ftr" sz="quarter" idx="11"/>
          </p:nvPr>
        </p:nvSpPr>
        <p:spPr>
          <a:xfrm>
            <a:off x="188784" y="6490574"/>
            <a:ext cx="11259208" cy="365125"/>
          </a:xfrm>
          <a:prstGeom prst="rect">
            <a:avLst/>
          </a:prstGeom>
        </p:spPr>
        <p:txBody>
          <a:bodyPr/>
          <a:lstStyle>
            <a:lvl1pPr algn="ctr">
              <a:defRPr sz="1400" b="0" i="0">
                <a:solidFill>
                  <a:schemeClr val="bg1"/>
                </a:solidFill>
                <a:latin typeface="Avenir Next LT Pro" panose="020B0504020202020204" pitchFamily="34" charset="77"/>
              </a:defRPr>
            </a:lvl1pPr>
          </a:lstStyle>
          <a:p>
            <a:r>
              <a:rPr lang="en-US" dirty="0"/>
              <a:t>Indian Institute of Management, Ahmedabad</a:t>
            </a:r>
          </a:p>
        </p:txBody>
      </p:sp>
      <p:sp>
        <p:nvSpPr>
          <p:cNvPr id="9" name="Slide Number Placeholder 5">
            <a:extLst>
              <a:ext uri="{FF2B5EF4-FFF2-40B4-BE49-F238E27FC236}">
                <a16:creationId xmlns:a16="http://schemas.microsoft.com/office/drawing/2014/main" id="{C87105F9-630B-E645-8268-94D90FE3F679}"/>
              </a:ext>
            </a:extLst>
          </p:cNvPr>
          <p:cNvSpPr>
            <a:spLocks noGrp="1"/>
          </p:cNvSpPr>
          <p:nvPr>
            <p:ph type="sldNum" sz="quarter" idx="12"/>
          </p:nvPr>
        </p:nvSpPr>
        <p:spPr>
          <a:xfrm>
            <a:off x="11582400" y="6482472"/>
            <a:ext cx="412532" cy="365125"/>
          </a:xfrm>
          <a:prstGeom prst="rect">
            <a:avLst/>
          </a:prstGeom>
        </p:spPr>
        <p:txBody>
          <a:bodyPr/>
          <a:lstStyle>
            <a:lvl1pPr>
              <a:defRPr sz="1400" b="0" i="0">
                <a:solidFill>
                  <a:schemeClr val="bg1"/>
                </a:solidFill>
                <a:latin typeface="Avenir Next LT Pro" panose="020B0504020202020204" pitchFamily="34" charset="77"/>
              </a:defRPr>
            </a:lvl1pPr>
          </a:lstStyle>
          <a:p>
            <a:fld id="{9168D7A0-7E5A-E44D-A5A6-8CAAE1975DEA}" type="slidenum">
              <a:rPr lang="en-US" smtClean="0"/>
              <a:pPr/>
              <a:t>‹#›</a:t>
            </a:fld>
            <a:endParaRPr lang="en-US" dirty="0"/>
          </a:p>
        </p:txBody>
      </p:sp>
    </p:spTree>
    <p:extLst>
      <p:ext uri="{BB962C8B-B14F-4D97-AF65-F5344CB8AC3E}">
        <p14:creationId xmlns:p14="http://schemas.microsoft.com/office/powerpoint/2010/main" val="2973263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637F6-63A2-A34C-96BC-DC885D4B1A09}"/>
              </a:ext>
            </a:extLst>
          </p:cNvPr>
          <p:cNvSpPr>
            <a:spLocks noGrp="1"/>
          </p:cNvSpPr>
          <p:nvPr>
            <p:ph type="title"/>
          </p:nvPr>
        </p:nvSpPr>
        <p:spPr>
          <a:xfrm>
            <a:off x="839789"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885B68B-1CC7-DF42-8EFE-9634828105DD}"/>
              </a:ext>
            </a:extLst>
          </p:cNvPr>
          <p:cNvSpPr>
            <a:spLocks noGrp="1"/>
          </p:cNvSpPr>
          <p:nvPr>
            <p:ph type="pic" idx="1"/>
          </p:nvPr>
        </p:nvSpPr>
        <p:spPr>
          <a:xfrm>
            <a:off x="5183189" y="987427"/>
            <a:ext cx="6172200" cy="4873625"/>
          </a:xfrm>
        </p:spPr>
        <p:txBody>
          <a:bodyPr/>
          <a:lstStyle>
            <a:lvl1pPr marL="0" indent="0">
              <a:buNone/>
              <a:defRPr sz="3200"/>
            </a:lvl1pPr>
            <a:lvl2pPr marL="457196" indent="0">
              <a:buNone/>
              <a:defRPr sz="2800"/>
            </a:lvl2pPr>
            <a:lvl3pPr marL="914392" indent="0">
              <a:buNone/>
              <a:defRPr sz="2400"/>
            </a:lvl3pPr>
            <a:lvl4pPr marL="1371588" indent="0">
              <a:buNone/>
              <a:defRPr sz="2000"/>
            </a:lvl4pPr>
            <a:lvl5pPr marL="1828783" indent="0">
              <a:buNone/>
              <a:defRPr sz="2000"/>
            </a:lvl5pPr>
            <a:lvl6pPr marL="2285979" indent="0">
              <a:buNone/>
              <a:defRPr sz="2000"/>
            </a:lvl6pPr>
            <a:lvl7pPr marL="2743176" indent="0">
              <a:buNone/>
              <a:defRPr sz="2000"/>
            </a:lvl7pPr>
            <a:lvl8pPr marL="3200371" indent="0">
              <a:buNone/>
              <a:defRPr sz="2000"/>
            </a:lvl8pPr>
            <a:lvl9pPr marL="3657567" indent="0">
              <a:buNone/>
              <a:defRPr sz="2000"/>
            </a:lvl9pPr>
          </a:lstStyle>
          <a:p>
            <a:endParaRPr lang="en-US" dirty="0"/>
          </a:p>
        </p:txBody>
      </p:sp>
      <p:sp>
        <p:nvSpPr>
          <p:cNvPr id="4" name="Text Placeholder 3">
            <a:extLst>
              <a:ext uri="{FF2B5EF4-FFF2-40B4-BE49-F238E27FC236}">
                <a16:creationId xmlns:a16="http://schemas.microsoft.com/office/drawing/2014/main" id="{2A2AF97D-9DC4-F14E-936A-2D1D49A155E7}"/>
              </a:ext>
            </a:extLst>
          </p:cNvPr>
          <p:cNvSpPr>
            <a:spLocks noGrp="1"/>
          </p:cNvSpPr>
          <p:nvPr>
            <p:ph type="body" sz="half" idx="2"/>
          </p:nvPr>
        </p:nvSpPr>
        <p:spPr>
          <a:xfrm>
            <a:off x="839789" y="2057400"/>
            <a:ext cx="3932237" cy="3811588"/>
          </a:xfrm>
        </p:spPr>
        <p:txBody>
          <a:bodyPr/>
          <a:lstStyle>
            <a:lvl1pPr marL="0" indent="0">
              <a:buNone/>
              <a:defRPr sz="1600"/>
            </a:lvl1pPr>
            <a:lvl2pPr marL="457196" indent="0">
              <a:buNone/>
              <a:defRPr sz="1400"/>
            </a:lvl2pPr>
            <a:lvl3pPr marL="914392" indent="0">
              <a:buNone/>
              <a:defRPr sz="1200"/>
            </a:lvl3pPr>
            <a:lvl4pPr marL="1371588" indent="0">
              <a:buNone/>
              <a:defRPr sz="1000"/>
            </a:lvl4pPr>
            <a:lvl5pPr marL="1828783" indent="0">
              <a:buNone/>
              <a:defRPr sz="1000"/>
            </a:lvl5pPr>
            <a:lvl6pPr marL="2285979" indent="0">
              <a:buNone/>
              <a:defRPr sz="1000"/>
            </a:lvl6pPr>
            <a:lvl7pPr marL="2743176" indent="0">
              <a:buNone/>
              <a:defRPr sz="1000"/>
            </a:lvl7pPr>
            <a:lvl8pPr marL="3200371" indent="0">
              <a:buNone/>
              <a:defRPr sz="1000"/>
            </a:lvl8pPr>
            <a:lvl9pPr marL="3657567" indent="0">
              <a:buNone/>
              <a:defRPr sz="1000"/>
            </a:lvl9pPr>
          </a:lstStyle>
          <a:p>
            <a:pPr lvl="0"/>
            <a:r>
              <a:rPr lang="en-GB"/>
              <a:t>Click to edit Master text styles</a:t>
            </a:r>
          </a:p>
        </p:txBody>
      </p:sp>
      <p:sp>
        <p:nvSpPr>
          <p:cNvPr id="8" name="Footer Placeholder 4">
            <a:extLst>
              <a:ext uri="{FF2B5EF4-FFF2-40B4-BE49-F238E27FC236}">
                <a16:creationId xmlns:a16="http://schemas.microsoft.com/office/drawing/2014/main" id="{612C0FD2-1D89-2D4E-A9E1-7F9E3DA202FA}"/>
              </a:ext>
            </a:extLst>
          </p:cNvPr>
          <p:cNvSpPr>
            <a:spLocks noGrp="1"/>
          </p:cNvSpPr>
          <p:nvPr>
            <p:ph type="ftr" sz="quarter" idx="11"/>
          </p:nvPr>
        </p:nvSpPr>
        <p:spPr>
          <a:xfrm>
            <a:off x="188784" y="6490574"/>
            <a:ext cx="11259208" cy="365125"/>
          </a:xfrm>
          <a:prstGeom prst="rect">
            <a:avLst/>
          </a:prstGeom>
        </p:spPr>
        <p:txBody>
          <a:bodyPr/>
          <a:lstStyle>
            <a:lvl1pPr algn="ctr">
              <a:defRPr sz="1400" b="0" i="0">
                <a:solidFill>
                  <a:schemeClr val="bg1"/>
                </a:solidFill>
                <a:latin typeface="Avenir Next LT Pro" panose="020B0504020202020204" pitchFamily="34" charset="77"/>
              </a:defRPr>
            </a:lvl1pPr>
          </a:lstStyle>
          <a:p>
            <a:r>
              <a:rPr lang="en-US" dirty="0"/>
              <a:t>Indian Institute of Management, Ahmedabad</a:t>
            </a:r>
          </a:p>
        </p:txBody>
      </p:sp>
      <p:sp>
        <p:nvSpPr>
          <p:cNvPr id="9" name="Slide Number Placeholder 5">
            <a:extLst>
              <a:ext uri="{FF2B5EF4-FFF2-40B4-BE49-F238E27FC236}">
                <a16:creationId xmlns:a16="http://schemas.microsoft.com/office/drawing/2014/main" id="{9700714D-CD79-E246-A541-22302D870C68}"/>
              </a:ext>
            </a:extLst>
          </p:cNvPr>
          <p:cNvSpPr>
            <a:spLocks noGrp="1"/>
          </p:cNvSpPr>
          <p:nvPr>
            <p:ph type="sldNum" sz="quarter" idx="12"/>
          </p:nvPr>
        </p:nvSpPr>
        <p:spPr>
          <a:xfrm>
            <a:off x="11582400" y="6482472"/>
            <a:ext cx="412532" cy="365125"/>
          </a:xfrm>
          <a:prstGeom prst="rect">
            <a:avLst/>
          </a:prstGeom>
        </p:spPr>
        <p:txBody>
          <a:bodyPr/>
          <a:lstStyle>
            <a:lvl1pPr>
              <a:defRPr sz="1400" b="0" i="0">
                <a:solidFill>
                  <a:schemeClr val="bg1"/>
                </a:solidFill>
                <a:latin typeface="Avenir Next LT Pro" panose="020B0504020202020204" pitchFamily="34" charset="77"/>
              </a:defRPr>
            </a:lvl1pPr>
          </a:lstStyle>
          <a:p>
            <a:fld id="{9168D7A0-7E5A-E44D-A5A6-8CAAE1975DEA}" type="slidenum">
              <a:rPr lang="en-US" smtClean="0"/>
              <a:pPr/>
              <a:t>‹#›</a:t>
            </a:fld>
            <a:endParaRPr lang="en-US" dirty="0"/>
          </a:p>
        </p:txBody>
      </p:sp>
    </p:spTree>
    <p:extLst>
      <p:ext uri="{BB962C8B-B14F-4D97-AF65-F5344CB8AC3E}">
        <p14:creationId xmlns:p14="http://schemas.microsoft.com/office/powerpoint/2010/main" val="3841841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6000"/>
            <a:extLst>
              <a:ext uri="{BEBA8EAE-BF5A-486C-A8C5-ECC9F3942E4B}">
                <a14:imgProps xmlns:a14="http://schemas.microsoft.com/office/drawing/2010/main">
                  <a14:imgLayer r:embed="rId14">
                    <a14:imgEffect>
                      <a14:brightnessContrast bright="-54000" contrast="-14000"/>
                    </a14:imgEffect>
                  </a14:imgLayer>
                </a14:imgProps>
              </a:ext>
            </a:extLst>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30AA73-91EF-2B42-B7E5-50056F4F477E}"/>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0FE654BC-9D80-8E4C-937D-A1128B5DB0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Footer Placeholder 4">
            <a:extLst>
              <a:ext uri="{FF2B5EF4-FFF2-40B4-BE49-F238E27FC236}">
                <a16:creationId xmlns:a16="http://schemas.microsoft.com/office/drawing/2014/main" id="{B51D43B0-4058-D446-B68D-57A9EC63DC26}"/>
              </a:ext>
            </a:extLst>
          </p:cNvPr>
          <p:cNvSpPr>
            <a:spLocks noGrp="1"/>
          </p:cNvSpPr>
          <p:nvPr>
            <p:ph type="ftr" sz="quarter" idx="3"/>
          </p:nvPr>
        </p:nvSpPr>
        <p:spPr>
          <a:xfrm>
            <a:off x="188784" y="6490574"/>
            <a:ext cx="11259208" cy="365125"/>
          </a:xfrm>
          <a:prstGeom prst="rect">
            <a:avLst/>
          </a:prstGeom>
        </p:spPr>
        <p:txBody>
          <a:bodyPr/>
          <a:lstStyle>
            <a:lvl1pPr>
              <a:defRPr sz="1400" b="0" i="0">
                <a:solidFill>
                  <a:schemeClr val="bg1"/>
                </a:solidFill>
                <a:latin typeface="Avenir Next LT Pro" panose="020B0504020202020204" pitchFamily="34" charset="77"/>
              </a:defRPr>
            </a:lvl1pPr>
          </a:lstStyle>
          <a:p>
            <a:pPr algn="ctr"/>
            <a:r>
              <a:rPr lang="en-US" dirty="0"/>
              <a:t>Indian Institute of Management, Ahmedabad</a:t>
            </a:r>
          </a:p>
        </p:txBody>
      </p:sp>
      <p:sp>
        <p:nvSpPr>
          <p:cNvPr id="8" name="Slide Number Placeholder 5">
            <a:extLst>
              <a:ext uri="{FF2B5EF4-FFF2-40B4-BE49-F238E27FC236}">
                <a16:creationId xmlns:a16="http://schemas.microsoft.com/office/drawing/2014/main" id="{6E92A8C2-E2DD-D54A-B01E-C65F7A91F63E}"/>
              </a:ext>
            </a:extLst>
          </p:cNvPr>
          <p:cNvSpPr>
            <a:spLocks noGrp="1"/>
          </p:cNvSpPr>
          <p:nvPr>
            <p:ph type="sldNum" sz="quarter" idx="4"/>
          </p:nvPr>
        </p:nvSpPr>
        <p:spPr>
          <a:xfrm>
            <a:off x="11582400" y="6482472"/>
            <a:ext cx="412532" cy="365125"/>
          </a:xfrm>
          <a:prstGeom prst="rect">
            <a:avLst/>
          </a:prstGeom>
        </p:spPr>
        <p:txBody>
          <a:bodyPr/>
          <a:lstStyle>
            <a:lvl1pPr>
              <a:defRPr sz="1400" b="0" i="0">
                <a:solidFill>
                  <a:schemeClr val="bg1"/>
                </a:solidFill>
                <a:latin typeface="Avenir Next LT Pro" panose="020B0504020202020204" pitchFamily="34" charset="77"/>
              </a:defRPr>
            </a:lvl1pPr>
          </a:lstStyle>
          <a:p>
            <a:fld id="{9168D7A0-7E5A-E44D-A5A6-8CAAE1975DEA}" type="slidenum">
              <a:rPr lang="en-US" smtClean="0"/>
              <a:pPr/>
              <a:t>‹#›</a:t>
            </a:fld>
            <a:endParaRPr lang="en-US" dirty="0"/>
          </a:p>
        </p:txBody>
      </p:sp>
      <p:pic>
        <p:nvPicPr>
          <p:cNvPr id="9" name="Picture 8" descr="A close up of a sign&#10;&#10;Description automatically generated">
            <a:extLst>
              <a:ext uri="{FF2B5EF4-FFF2-40B4-BE49-F238E27FC236}">
                <a16:creationId xmlns:a16="http://schemas.microsoft.com/office/drawing/2014/main" id="{97F21EE2-C88B-3E41-894C-1CEAF8699D39}"/>
              </a:ext>
            </a:extLst>
          </p:cNvPr>
          <p:cNvPicPr>
            <a:picLocks noChangeAspect="1"/>
          </p:cNvPicPr>
          <p:nvPr userDrawn="1"/>
        </p:nvPicPr>
        <p:blipFill>
          <a:blip r:embed="rId15"/>
          <a:stretch>
            <a:fillRect/>
          </a:stretch>
        </p:blipFill>
        <p:spPr>
          <a:xfrm>
            <a:off x="197068" y="6482471"/>
            <a:ext cx="365125" cy="365125"/>
          </a:xfrm>
          <a:prstGeom prst="rect">
            <a:avLst/>
          </a:prstGeom>
        </p:spPr>
      </p:pic>
    </p:spTree>
    <p:extLst>
      <p:ext uri="{BB962C8B-B14F-4D97-AF65-F5344CB8AC3E}">
        <p14:creationId xmlns:p14="http://schemas.microsoft.com/office/powerpoint/2010/main" val="1863891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392" rtl="0" eaLnBrk="1" latinLnBrk="0" hangingPunct="1">
        <a:lnSpc>
          <a:spcPct val="90000"/>
        </a:lnSpc>
        <a:spcBef>
          <a:spcPct val="0"/>
        </a:spcBef>
        <a:buNone/>
        <a:defRPr sz="4400" kern="1200">
          <a:solidFill>
            <a:schemeClr val="bg1"/>
          </a:solidFill>
          <a:latin typeface="Avenir Next LT Pro" panose="020B0504020202020204" pitchFamily="34" charset="77"/>
          <a:ea typeface="+mj-ea"/>
          <a:cs typeface="+mj-cs"/>
        </a:defRPr>
      </a:lvl1pPr>
    </p:titleStyle>
    <p:bodyStyle>
      <a:lvl1pPr marL="228598" indent="-228598" algn="l" defTabSz="91439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2"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42990" indent="-228598" algn="l" defTabSz="914392"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600186" indent="-228598" algn="l" defTabSz="914392"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7381" indent="-228598" algn="l" defTabSz="914392"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14578" indent="-228598" algn="l" defTabSz="914392"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773" indent="-228598" algn="l" defTabSz="914392"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969" indent="-228598" algn="l" defTabSz="914392"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6165" indent="-228598" algn="l" defTabSz="914392"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2" rtl="0" eaLnBrk="1" latinLnBrk="0" hangingPunct="1">
        <a:defRPr sz="1800" kern="1200">
          <a:solidFill>
            <a:schemeClr val="tx1"/>
          </a:solidFill>
          <a:latin typeface="+mn-lt"/>
          <a:ea typeface="+mn-ea"/>
          <a:cs typeface="+mn-cs"/>
        </a:defRPr>
      </a:lvl1pPr>
      <a:lvl2pPr marL="457196" algn="l" defTabSz="914392" rtl="0" eaLnBrk="1" latinLnBrk="0" hangingPunct="1">
        <a:defRPr sz="1800" kern="1200">
          <a:solidFill>
            <a:schemeClr val="tx1"/>
          </a:solidFill>
          <a:latin typeface="+mn-lt"/>
          <a:ea typeface="+mn-ea"/>
          <a:cs typeface="+mn-cs"/>
        </a:defRPr>
      </a:lvl2pPr>
      <a:lvl3pPr marL="914392" algn="l" defTabSz="914392" rtl="0" eaLnBrk="1" latinLnBrk="0" hangingPunct="1">
        <a:defRPr sz="1800" kern="1200">
          <a:solidFill>
            <a:schemeClr val="tx1"/>
          </a:solidFill>
          <a:latin typeface="+mn-lt"/>
          <a:ea typeface="+mn-ea"/>
          <a:cs typeface="+mn-cs"/>
        </a:defRPr>
      </a:lvl3pPr>
      <a:lvl4pPr marL="1371588" algn="l" defTabSz="914392" rtl="0" eaLnBrk="1" latinLnBrk="0" hangingPunct="1">
        <a:defRPr sz="1800" kern="1200">
          <a:solidFill>
            <a:schemeClr val="tx1"/>
          </a:solidFill>
          <a:latin typeface="+mn-lt"/>
          <a:ea typeface="+mn-ea"/>
          <a:cs typeface="+mn-cs"/>
        </a:defRPr>
      </a:lvl4pPr>
      <a:lvl5pPr marL="1828783" algn="l" defTabSz="914392" rtl="0" eaLnBrk="1" latinLnBrk="0" hangingPunct="1">
        <a:defRPr sz="1800" kern="1200">
          <a:solidFill>
            <a:schemeClr val="tx1"/>
          </a:solidFill>
          <a:latin typeface="+mn-lt"/>
          <a:ea typeface="+mn-ea"/>
          <a:cs typeface="+mn-cs"/>
        </a:defRPr>
      </a:lvl5pPr>
      <a:lvl6pPr marL="2285979" algn="l" defTabSz="914392" rtl="0" eaLnBrk="1" latinLnBrk="0" hangingPunct="1">
        <a:defRPr sz="1800" kern="1200">
          <a:solidFill>
            <a:schemeClr val="tx1"/>
          </a:solidFill>
          <a:latin typeface="+mn-lt"/>
          <a:ea typeface="+mn-ea"/>
          <a:cs typeface="+mn-cs"/>
        </a:defRPr>
      </a:lvl6pPr>
      <a:lvl7pPr marL="2743176" algn="l" defTabSz="914392" rtl="0" eaLnBrk="1" latinLnBrk="0" hangingPunct="1">
        <a:defRPr sz="1800" kern="1200">
          <a:solidFill>
            <a:schemeClr val="tx1"/>
          </a:solidFill>
          <a:latin typeface="+mn-lt"/>
          <a:ea typeface="+mn-ea"/>
          <a:cs typeface="+mn-cs"/>
        </a:defRPr>
      </a:lvl7pPr>
      <a:lvl8pPr marL="3200371" algn="l" defTabSz="914392" rtl="0" eaLnBrk="1" latinLnBrk="0" hangingPunct="1">
        <a:defRPr sz="1800" kern="1200">
          <a:solidFill>
            <a:schemeClr val="tx1"/>
          </a:solidFill>
          <a:latin typeface="+mn-lt"/>
          <a:ea typeface="+mn-ea"/>
          <a:cs typeface="+mn-cs"/>
        </a:defRPr>
      </a:lvl8pPr>
      <a:lvl9pPr marL="3657567" algn="l" defTabSz="91439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https://dpzbhybb2pdcj.cloudfront.net/elgendy/v-8/Figures/01-04_img_0036.p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benchmark.ini.rub.de/?section=gtsrb&amp;subsection=new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1129-FA4F-E042-8C5B-787373293D64}"/>
              </a:ext>
            </a:extLst>
          </p:cNvPr>
          <p:cNvSpPr>
            <a:spLocks noGrp="1"/>
          </p:cNvSpPr>
          <p:nvPr>
            <p:ph type="ctrTitle"/>
          </p:nvPr>
        </p:nvSpPr>
        <p:spPr>
          <a:xfrm>
            <a:off x="1524000" y="2377600"/>
            <a:ext cx="9144000" cy="1534018"/>
          </a:xfrm>
        </p:spPr>
        <p:txBody>
          <a:bodyPr>
            <a:normAutofit/>
          </a:bodyPr>
          <a:lstStyle/>
          <a:p>
            <a:r>
              <a:rPr lang="en-US" sz="3600" dirty="0">
                <a:ln w="0"/>
                <a:effectLst>
                  <a:outerShdw blurRad="38100" dist="19050" dir="2700000" algn="tl" rotWithShape="0">
                    <a:schemeClr val="dk1">
                      <a:alpha val="40000"/>
                    </a:schemeClr>
                  </a:outerShdw>
                </a:effectLst>
              </a:rPr>
              <a:t>Recognizing Traffic Signs Using Deep Learning</a:t>
            </a:r>
            <a:endParaRPr lang="en-US" sz="3600" dirty="0"/>
          </a:p>
        </p:txBody>
      </p:sp>
      <p:sp>
        <p:nvSpPr>
          <p:cNvPr id="3" name="Subtitle 2">
            <a:extLst>
              <a:ext uri="{FF2B5EF4-FFF2-40B4-BE49-F238E27FC236}">
                <a16:creationId xmlns:a16="http://schemas.microsoft.com/office/drawing/2014/main" id="{11D65960-1012-D74B-821D-C42596AD065D}"/>
              </a:ext>
            </a:extLst>
          </p:cNvPr>
          <p:cNvSpPr>
            <a:spLocks noGrp="1"/>
          </p:cNvSpPr>
          <p:nvPr>
            <p:ph type="subTitle" idx="1"/>
          </p:nvPr>
        </p:nvSpPr>
        <p:spPr>
          <a:xfrm>
            <a:off x="87923" y="4859996"/>
            <a:ext cx="12016153" cy="1114479"/>
          </a:xfrm>
        </p:spPr>
        <p:txBody>
          <a:bodyPr/>
          <a:lstStyle/>
          <a:p>
            <a:pPr algn="l">
              <a:lnSpc>
                <a:spcPct val="100000"/>
              </a:lnSpc>
            </a:pPr>
            <a:r>
              <a:rPr lang="en-US" dirty="0">
                <a:ln w="0"/>
                <a:effectLst>
                  <a:outerShdw blurRad="38100" dist="19050" dir="2700000" algn="tl" rotWithShape="0">
                    <a:schemeClr val="dk1">
                      <a:alpha val="40000"/>
                    </a:schemeClr>
                  </a:outerShdw>
                </a:effectLst>
              </a:rPr>
              <a:t>Ashish Panchal			Tanmay Jain			Santosh Shinde </a:t>
            </a:r>
          </a:p>
          <a:p>
            <a:pPr algn="l">
              <a:lnSpc>
                <a:spcPct val="100000"/>
              </a:lnSpc>
            </a:pPr>
            <a:r>
              <a:rPr lang="en-US" dirty="0">
                <a:ln w="0"/>
                <a:effectLst>
                  <a:outerShdw blurRad="38100" dist="19050" dir="2700000" algn="tl" rotWithShape="0">
                    <a:schemeClr val="dk1">
                      <a:alpha val="40000"/>
                    </a:schemeClr>
                  </a:outerShdw>
                </a:effectLst>
              </a:rPr>
              <a:t>2239973			 	2239954			2239960</a:t>
            </a:r>
          </a:p>
          <a:p>
            <a:pPr algn="l">
              <a:lnSpc>
                <a:spcPct val="100000"/>
              </a:lnSpc>
            </a:pPr>
            <a:endParaRPr lang="en-US" dirty="0">
              <a:ln w="0"/>
              <a:effectLst>
                <a:outerShdw blurRad="38100" dist="19050" dir="2700000" algn="tl" rotWithShape="0">
                  <a:schemeClr val="dk1">
                    <a:alpha val="40000"/>
                  </a:schemeClr>
                </a:outerShdw>
              </a:effectLst>
            </a:endParaRPr>
          </a:p>
          <a:p>
            <a:pPr algn="l"/>
            <a:endParaRPr lang="en-US" dirty="0"/>
          </a:p>
        </p:txBody>
      </p:sp>
      <p:pic>
        <p:nvPicPr>
          <p:cNvPr id="5" name="Picture 4" descr="A close up of a sign&#10;&#10;Description automatically generated">
            <a:extLst>
              <a:ext uri="{FF2B5EF4-FFF2-40B4-BE49-F238E27FC236}">
                <a16:creationId xmlns:a16="http://schemas.microsoft.com/office/drawing/2014/main" id="{5005924B-EDFE-7A46-9A39-EED12ED94C81}"/>
              </a:ext>
            </a:extLst>
          </p:cNvPr>
          <p:cNvPicPr>
            <a:picLocks noChangeAspect="1"/>
          </p:cNvPicPr>
          <p:nvPr/>
        </p:nvPicPr>
        <p:blipFill>
          <a:blip r:embed="rId2">
            <a:alphaModFix amt="70000"/>
          </a:blip>
          <a:stretch>
            <a:fillRect/>
          </a:stretch>
        </p:blipFill>
        <p:spPr>
          <a:xfrm>
            <a:off x="5365763" y="1231030"/>
            <a:ext cx="824598" cy="824598"/>
          </a:xfrm>
          <a:prstGeom prst="rect">
            <a:avLst/>
          </a:prstGeom>
        </p:spPr>
      </p:pic>
      <p:sp>
        <p:nvSpPr>
          <p:cNvPr id="6" name="Title 1">
            <a:extLst>
              <a:ext uri="{FF2B5EF4-FFF2-40B4-BE49-F238E27FC236}">
                <a16:creationId xmlns:a16="http://schemas.microsoft.com/office/drawing/2014/main" id="{56B592A7-F918-1E45-93AB-3CFCE22B30DD}"/>
              </a:ext>
            </a:extLst>
          </p:cNvPr>
          <p:cNvSpPr txBox="1">
            <a:spLocks/>
          </p:cNvSpPr>
          <p:nvPr/>
        </p:nvSpPr>
        <p:spPr>
          <a:xfrm>
            <a:off x="840828" y="173421"/>
            <a:ext cx="10699067" cy="824598"/>
          </a:xfrm>
          <a:prstGeom prst="rect">
            <a:avLst/>
          </a:prstGeom>
        </p:spPr>
        <p:txBody>
          <a:bodyPr vert="horz" lIns="91440" tIns="45720" rIns="91440" bIns="45720" rtlCol="0" anchor="b">
            <a:normAutofit/>
          </a:bodyPr>
          <a:lstStyle>
            <a:lvl1pPr algn="ctr" defTabSz="914392" rtl="0" eaLnBrk="1" latinLnBrk="0" hangingPunct="1">
              <a:lnSpc>
                <a:spcPct val="90000"/>
              </a:lnSpc>
              <a:spcBef>
                <a:spcPct val="0"/>
              </a:spcBef>
              <a:buNone/>
              <a:defRPr sz="6000" b="0" i="0" kern="1200">
                <a:solidFill>
                  <a:schemeClr val="bg1"/>
                </a:solidFill>
                <a:latin typeface="Avenir Next LT Pro" panose="020B0504020202020204" pitchFamily="34" charset="77"/>
                <a:ea typeface="+mj-ea"/>
                <a:cs typeface="+mj-cs"/>
              </a:defRPr>
            </a:lvl1pPr>
          </a:lstStyle>
          <a:p>
            <a:r>
              <a:rPr lang="en-US" sz="4000" dirty="0">
                <a:ln w="0"/>
                <a:effectLst>
                  <a:outerShdw blurRad="38100" dist="19050" dir="2700000" algn="tl" rotWithShape="0">
                    <a:schemeClr val="dk1">
                      <a:alpha val="40000"/>
                    </a:schemeClr>
                  </a:outerShdw>
                </a:effectLst>
              </a:rPr>
              <a:t>Indian Institute of Management, Ahmedabad</a:t>
            </a:r>
            <a:endParaRPr lang="en-US" sz="4000" dirty="0"/>
          </a:p>
        </p:txBody>
      </p:sp>
      <p:sp>
        <p:nvSpPr>
          <p:cNvPr id="4" name="Footer Placeholder 3">
            <a:extLst>
              <a:ext uri="{FF2B5EF4-FFF2-40B4-BE49-F238E27FC236}">
                <a16:creationId xmlns:a16="http://schemas.microsoft.com/office/drawing/2014/main" id="{9EBF1A9F-32A7-8143-AC76-B7027FEB7163}"/>
              </a:ext>
            </a:extLst>
          </p:cNvPr>
          <p:cNvSpPr>
            <a:spLocks noGrp="1"/>
          </p:cNvSpPr>
          <p:nvPr>
            <p:ph type="ftr" sz="quarter" idx="11"/>
          </p:nvPr>
        </p:nvSpPr>
        <p:spPr/>
        <p:txBody>
          <a:bodyPr/>
          <a:lstStyle/>
          <a:p>
            <a:r>
              <a:rPr lang="en-US" dirty="0"/>
              <a:t>Indian Institute of Management, Ahmedabad</a:t>
            </a:r>
          </a:p>
        </p:txBody>
      </p:sp>
      <p:sp>
        <p:nvSpPr>
          <p:cNvPr id="7" name="Slide Number Placeholder 6">
            <a:extLst>
              <a:ext uri="{FF2B5EF4-FFF2-40B4-BE49-F238E27FC236}">
                <a16:creationId xmlns:a16="http://schemas.microsoft.com/office/drawing/2014/main" id="{789BB1C9-50D9-1441-9E13-F6908628D83F}"/>
              </a:ext>
            </a:extLst>
          </p:cNvPr>
          <p:cNvSpPr>
            <a:spLocks noGrp="1"/>
          </p:cNvSpPr>
          <p:nvPr>
            <p:ph type="sldNum" sz="quarter" idx="12"/>
          </p:nvPr>
        </p:nvSpPr>
        <p:spPr/>
        <p:txBody>
          <a:bodyPr/>
          <a:lstStyle/>
          <a:p>
            <a:pPr algn="ctr"/>
            <a:fld id="{9168D7A0-7E5A-E44D-A5A6-8CAAE1975DEA}" type="slidenum">
              <a:rPr lang="en-US" smtClean="0"/>
              <a:pPr algn="ctr"/>
              <a:t>1</a:t>
            </a:fld>
            <a:endParaRPr lang="en-US" dirty="0"/>
          </a:p>
        </p:txBody>
      </p:sp>
    </p:spTree>
    <p:extLst>
      <p:ext uri="{BB962C8B-B14F-4D97-AF65-F5344CB8AC3E}">
        <p14:creationId xmlns:p14="http://schemas.microsoft.com/office/powerpoint/2010/main" val="984155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B79EBFB-D7A3-EE41-90C7-787DB657042B}"/>
              </a:ext>
            </a:extLst>
          </p:cNvPr>
          <p:cNvSpPr>
            <a:spLocks noGrp="1"/>
          </p:cNvSpPr>
          <p:nvPr>
            <p:ph type="ftr" sz="quarter" idx="11"/>
          </p:nvPr>
        </p:nvSpPr>
        <p:spPr/>
        <p:txBody>
          <a:bodyPr/>
          <a:lstStyle/>
          <a:p>
            <a:r>
              <a:rPr lang="en-US" dirty="0"/>
              <a:t>Indian Institute of Management, Ahmedabad</a:t>
            </a:r>
          </a:p>
        </p:txBody>
      </p:sp>
      <p:sp>
        <p:nvSpPr>
          <p:cNvPr id="5" name="Slide Number Placeholder 4">
            <a:extLst>
              <a:ext uri="{FF2B5EF4-FFF2-40B4-BE49-F238E27FC236}">
                <a16:creationId xmlns:a16="http://schemas.microsoft.com/office/drawing/2014/main" id="{05DC3594-54F3-B840-AB53-AC77A730D6DE}"/>
              </a:ext>
            </a:extLst>
          </p:cNvPr>
          <p:cNvSpPr>
            <a:spLocks noGrp="1"/>
          </p:cNvSpPr>
          <p:nvPr>
            <p:ph type="sldNum" sz="quarter" idx="12"/>
          </p:nvPr>
        </p:nvSpPr>
        <p:spPr/>
        <p:txBody>
          <a:bodyPr/>
          <a:lstStyle/>
          <a:p>
            <a:fld id="{9168D7A0-7E5A-E44D-A5A6-8CAAE1975DEA}" type="slidenum">
              <a:rPr lang="en-US" smtClean="0"/>
              <a:pPr/>
              <a:t>10</a:t>
            </a:fld>
            <a:endParaRPr lang="en-US" dirty="0"/>
          </a:p>
        </p:txBody>
      </p:sp>
      <p:sp>
        <p:nvSpPr>
          <p:cNvPr id="6" name="TextBox 5">
            <a:extLst>
              <a:ext uri="{FF2B5EF4-FFF2-40B4-BE49-F238E27FC236}">
                <a16:creationId xmlns:a16="http://schemas.microsoft.com/office/drawing/2014/main" id="{6BF6E980-F300-954E-B1ED-AF76A2C544E8}"/>
              </a:ext>
            </a:extLst>
          </p:cNvPr>
          <p:cNvSpPr txBox="1"/>
          <p:nvPr/>
        </p:nvSpPr>
        <p:spPr>
          <a:xfrm>
            <a:off x="26073" y="483633"/>
            <a:ext cx="11945209" cy="646331"/>
          </a:xfrm>
          <a:prstGeom prst="rect">
            <a:avLst/>
          </a:prstGeom>
          <a:noFill/>
        </p:spPr>
        <p:txBody>
          <a:bodyPr wrap="square" rtlCol="0">
            <a:spAutoFit/>
          </a:bodyPr>
          <a:lstStyle/>
          <a:p>
            <a:pPr algn="just"/>
            <a:r>
              <a:rPr lang="en-US" dirty="0">
                <a:solidFill>
                  <a:schemeClr val="bg1"/>
                </a:solidFill>
                <a:latin typeface="Avenir Next LT Pro" panose="020B0504020202020204" pitchFamily="34" charset="77"/>
              </a:rPr>
              <a:t>We have picked up supervised learning algorithms from basic to deep learning to classify GTSRB signs. We have applied Support Vector Machine (SVM), Multi-Layer Perceptron (MLP), LeNet-5, and VGGNet.</a:t>
            </a:r>
          </a:p>
        </p:txBody>
      </p:sp>
      <p:sp>
        <p:nvSpPr>
          <p:cNvPr id="7" name="Title 1">
            <a:extLst>
              <a:ext uri="{FF2B5EF4-FFF2-40B4-BE49-F238E27FC236}">
                <a16:creationId xmlns:a16="http://schemas.microsoft.com/office/drawing/2014/main" id="{520EFA9F-9B4E-F342-BF62-8551CD536E5D}"/>
              </a:ext>
            </a:extLst>
          </p:cNvPr>
          <p:cNvSpPr txBox="1">
            <a:spLocks/>
          </p:cNvSpPr>
          <p:nvPr/>
        </p:nvSpPr>
        <p:spPr>
          <a:xfrm>
            <a:off x="-47499" y="10403"/>
            <a:ext cx="12092354" cy="477869"/>
          </a:xfrm>
          <a:prstGeom prst="rect">
            <a:avLst/>
          </a:prstGeom>
        </p:spPr>
        <p:txBody>
          <a:bodyPr vert="horz" lIns="91440" tIns="45720" rIns="91440" bIns="45720" rtlCol="0" anchor="ctr">
            <a:normAutofit fontScale="75000" lnSpcReduction="20000"/>
          </a:bodyPr>
          <a:lstStyle>
            <a:lvl1pPr algn="l" defTabSz="914392" rtl="0" eaLnBrk="1" latinLnBrk="0" hangingPunct="1">
              <a:lnSpc>
                <a:spcPct val="90000"/>
              </a:lnSpc>
              <a:spcBef>
                <a:spcPct val="0"/>
              </a:spcBef>
              <a:buNone/>
              <a:defRPr sz="4400" kern="1200">
                <a:solidFill>
                  <a:schemeClr val="bg1"/>
                </a:solidFill>
                <a:latin typeface="Avenir Next LT Pro" panose="020B0504020202020204" pitchFamily="34" charset="77"/>
                <a:ea typeface="+mj-ea"/>
                <a:cs typeface="+mj-cs"/>
              </a:defRPr>
            </a:lvl1pPr>
          </a:lstStyle>
          <a:p>
            <a:r>
              <a:rPr lang="en-US" dirty="0"/>
              <a:t>Learning Algorithms</a:t>
            </a:r>
          </a:p>
        </p:txBody>
      </p:sp>
      <p:sp>
        <p:nvSpPr>
          <p:cNvPr id="8" name="Title 1">
            <a:extLst>
              <a:ext uri="{FF2B5EF4-FFF2-40B4-BE49-F238E27FC236}">
                <a16:creationId xmlns:a16="http://schemas.microsoft.com/office/drawing/2014/main" id="{402F8681-C104-3648-9AD0-582F1B153FA5}"/>
              </a:ext>
            </a:extLst>
          </p:cNvPr>
          <p:cNvSpPr txBox="1">
            <a:spLocks/>
          </p:cNvSpPr>
          <p:nvPr/>
        </p:nvSpPr>
        <p:spPr>
          <a:xfrm>
            <a:off x="69498" y="1382065"/>
            <a:ext cx="2995064" cy="394705"/>
          </a:xfrm>
          <a:prstGeom prst="rect">
            <a:avLst/>
          </a:prstGeom>
          <a:solidFill>
            <a:schemeClr val="tx1">
              <a:alpha val="0"/>
            </a:schemeClr>
          </a:solidFill>
          <a:ln w="19050">
            <a:noFill/>
          </a:ln>
        </p:spPr>
        <p:txBody>
          <a:bodyPr vert="horz" wrap="square" lIns="72000" tIns="72000" rIns="72000" bIns="72000" rtlCol="0" anchor="t" anchorCtr="0">
            <a:spAutoFit/>
          </a:bodyPr>
          <a:lstStyle>
            <a:defPPr>
              <a:defRPr lang="en-US"/>
            </a:defPPr>
            <a:lvl1pPr>
              <a:lnSpc>
                <a:spcPct val="90000"/>
              </a:lnSpc>
              <a:spcBef>
                <a:spcPct val="0"/>
              </a:spcBef>
              <a:buNone/>
              <a:defRPr sz="2800">
                <a:solidFill>
                  <a:schemeClr val="bg1"/>
                </a:solidFill>
                <a:latin typeface="+mj-lt"/>
                <a:ea typeface="+mj-ea"/>
                <a:cs typeface="+mj-cs"/>
              </a:defRPr>
            </a:lvl1pPr>
          </a:lstStyle>
          <a:p>
            <a:r>
              <a:rPr lang="en-US" sz="1800" b="1" dirty="0">
                <a:latin typeface="Avenir Next LT Pro" panose="020B0504020202020204" pitchFamily="34" charset="77"/>
              </a:rPr>
              <a:t>Support Vector Machine</a:t>
            </a:r>
          </a:p>
        </p:txBody>
      </p:sp>
      <p:sp>
        <p:nvSpPr>
          <p:cNvPr id="9" name="Title 1">
            <a:extLst>
              <a:ext uri="{FF2B5EF4-FFF2-40B4-BE49-F238E27FC236}">
                <a16:creationId xmlns:a16="http://schemas.microsoft.com/office/drawing/2014/main" id="{5F8D972B-61CD-E644-B656-FEB2A01B532A}"/>
              </a:ext>
            </a:extLst>
          </p:cNvPr>
          <p:cNvSpPr txBox="1">
            <a:spLocks/>
          </p:cNvSpPr>
          <p:nvPr/>
        </p:nvSpPr>
        <p:spPr>
          <a:xfrm>
            <a:off x="100289" y="2519665"/>
            <a:ext cx="2702880" cy="394705"/>
          </a:xfrm>
          <a:prstGeom prst="rect">
            <a:avLst/>
          </a:prstGeom>
          <a:solidFill>
            <a:schemeClr val="tx1">
              <a:alpha val="0"/>
            </a:schemeClr>
          </a:solidFill>
          <a:ln w="19050">
            <a:noFill/>
          </a:ln>
        </p:spPr>
        <p:txBody>
          <a:bodyPr vert="horz" wrap="square" lIns="72000" tIns="72000" rIns="72000" bIns="72000" rtlCol="0" anchor="t" anchorCtr="0">
            <a:spAutoFit/>
          </a:bodyPr>
          <a:lstStyle>
            <a:defPPr>
              <a:defRPr lang="en-US"/>
            </a:defPPr>
            <a:lvl1pPr>
              <a:lnSpc>
                <a:spcPct val="90000"/>
              </a:lnSpc>
              <a:spcBef>
                <a:spcPct val="0"/>
              </a:spcBef>
              <a:buNone/>
              <a:defRPr sz="2800">
                <a:solidFill>
                  <a:schemeClr val="bg1"/>
                </a:solidFill>
                <a:latin typeface="+mj-lt"/>
                <a:ea typeface="+mj-ea"/>
                <a:cs typeface="+mj-cs"/>
              </a:defRPr>
            </a:lvl1pPr>
          </a:lstStyle>
          <a:p>
            <a:r>
              <a:rPr lang="en-US" sz="1800" b="1" dirty="0">
                <a:latin typeface="Avenir Next LT Pro" panose="020B0504020202020204" pitchFamily="34" charset="77"/>
              </a:rPr>
              <a:t>Multi-Layer Perceptron</a:t>
            </a:r>
          </a:p>
        </p:txBody>
      </p:sp>
      <p:sp>
        <p:nvSpPr>
          <p:cNvPr id="10" name="Title 1">
            <a:extLst>
              <a:ext uri="{FF2B5EF4-FFF2-40B4-BE49-F238E27FC236}">
                <a16:creationId xmlns:a16="http://schemas.microsoft.com/office/drawing/2014/main" id="{E5C24011-6192-E641-A05A-A9FA9AD644A4}"/>
              </a:ext>
            </a:extLst>
          </p:cNvPr>
          <p:cNvSpPr txBox="1">
            <a:spLocks/>
          </p:cNvSpPr>
          <p:nvPr/>
        </p:nvSpPr>
        <p:spPr>
          <a:xfrm>
            <a:off x="100289" y="3851538"/>
            <a:ext cx="1315971" cy="394705"/>
          </a:xfrm>
          <a:prstGeom prst="rect">
            <a:avLst/>
          </a:prstGeom>
          <a:solidFill>
            <a:schemeClr val="tx1">
              <a:alpha val="0"/>
            </a:schemeClr>
          </a:solidFill>
          <a:ln w="19050">
            <a:noFill/>
          </a:ln>
        </p:spPr>
        <p:txBody>
          <a:bodyPr vert="horz" wrap="square" lIns="72000" tIns="72000" rIns="72000" bIns="72000" rtlCol="0" anchor="t" anchorCtr="0">
            <a:spAutoFit/>
          </a:bodyPr>
          <a:lstStyle>
            <a:defPPr>
              <a:defRPr lang="en-US"/>
            </a:defPPr>
            <a:lvl1pPr>
              <a:lnSpc>
                <a:spcPct val="90000"/>
              </a:lnSpc>
              <a:spcBef>
                <a:spcPct val="0"/>
              </a:spcBef>
              <a:buNone/>
              <a:defRPr sz="2800">
                <a:solidFill>
                  <a:schemeClr val="bg1"/>
                </a:solidFill>
                <a:latin typeface="+mj-lt"/>
                <a:ea typeface="+mj-ea"/>
                <a:cs typeface="+mj-cs"/>
              </a:defRPr>
            </a:lvl1pPr>
          </a:lstStyle>
          <a:p>
            <a:r>
              <a:rPr lang="en-US" sz="1800" b="1" dirty="0">
                <a:latin typeface="Avenir Next LT Pro" panose="020B0504020202020204" pitchFamily="34" charset="77"/>
              </a:rPr>
              <a:t>Lenet-5</a:t>
            </a:r>
          </a:p>
        </p:txBody>
      </p:sp>
      <p:sp>
        <p:nvSpPr>
          <p:cNvPr id="11" name="Title 1">
            <a:extLst>
              <a:ext uri="{FF2B5EF4-FFF2-40B4-BE49-F238E27FC236}">
                <a16:creationId xmlns:a16="http://schemas.microsoft.com/office/drawing/2014/main" id="{B9EA8540-AB58-C340-B6E9-BBC28A207CE9}"/>
              </a:ext>
            </a:extLst>
          </p:cNvPr>
          <p:cNvSpPr txBox="1">
            <a:spLocks/>
          </p:cNvSpPr>
          <p:nvPr/>
        </p:nvSpPr>
        <p:spPr>
          <a:xfrm>
            <a:off x="100289" y="5346334"/>
            <a:ext cx="1164985" cy="394705"/>
          </a:xfrm>
          <a:prstGeom prst="rect">
            <a:avLst/>
          </a:prstGeom>
          <a:solidFill>
            <a:schemeClr val="tx1">
              <a:alpha val="0"/>
            </a:schemeClr>
          </a:solidFill>
          <a:ln w="19050">
            <a:noFill/>
          </a:ln>
        </p:spPr>
        <p:txBody>
          <a:bodyPr vert="horz" wrap="square" lIns="72000" tIns="72000" rIns="72000" bIns="72000" rtlCol="0" anchor="t" anchorCtr="0">
            <a:spAutoFit/>
          </a:bodyPr>
          <a:lstStyle>
            <a:defPPr>
              <a:defRPr lang="en-US"/>
            </a:defPPr>
            <a:lvl1pPr>
              <a:lnSpc>
                <a:spcPct val="90000"/>
              </a:lnSpc>
              <a:spcBef>
                <a:spcPct val="0"/>
              </a:spcBef>
              <a:buNone/>
              <a:defRPr sz="2800">
                <a:solidFill>
                  <a:schemeClr val="bg1"/>
                </a:solidFill>
                <a:latin typeface="+mj-lt"/>
                <a:ea typeface="+mj-ea"/>
                <a:cs typeface="+mj-cs"/>
              </a:defRPr>
            </a:lvl1pPr>
          </a:lstStyle>
          <a:p>
            <a:r>
              <a:rPr lang="en-US" sz="1800" b="1" dirty="0">
                <a:latin typeface="Avenir Next LT Pro" panose="020B0504020202020204" pitchFamily="34" charset="77"/>
              </a:rPr>
              <a:t>VGGNet</a:t>
            </a:r>
          </a:p>
        </p:txBody>
      </p:sp>
      <p:sp>
        <p:nvSpPr>
          <p:cNvPr id="12" name="Title 1">
            <a:extLst>
              <a:ext uri="{FF2B5EF4-FFF2-40B4-BE49-F238E27FC236}">
                <a16:creationId xmlns:a16="http://schemas.microsoft.com/office/drawing/2014/main" id="{9BD0E84F-EF1F-E549-A065-4D4D6B73258A}"/>
              </a:ext>
            </a:extLst>
          </p:cNvPr>
          <p:cNvSpPr txBox="1">
            <a:spLocks/>
          </p:cNvSpPr>
          <p:nvPr/>
        </p:nvSpPr>
        <p:spPr>
          <a:xfrm>
            <a:off x="69498" y="1700349"/>
            <a:ext cx="11925434" cy="644004"/>
          </a:xfrm>
          <a:prstGeom prst="rect">
            <a:avLst/>
          </a:prstGeom>
          <a:solidFill>
            <a:schemeClr val="tx1">
              <a:alpha val="0"/>
            </a:schemeClr>
          </a:solidFill>
          <a:ln w="19050">
            <a:noFill/>
          </a:ln>
        </p:spPr>
        <p:txBody>
          <a:bodyPr vert="horz" wrap="square" lIns="72000" tIns="72000" rIns="72000" bIns="72000" rtlCol="0" anchor="t" anchorCtr="0">
            <a:spAutoFit/>
          </a:bodyPr>
          <a:lstStyle>
            <a:defPPr>
              <a:defRPr lang="en-US"/>
            </a:defPPr>
            <a:lvl1pPr>
              <a:lnSpc>
                <a:spcPct val="90000"/>
              </a:lnSpc>
              <a:spcBef>
                <a:spcPct val="0"/>
              </a:spcBef>
              <a:buNone/>
              <a:defRPr sz="2800">
                <a:solidFill>
                  <a:schemeClr val="bg1"/>
                </a:solidFill>
                <a:latin typeface="+mj-lt"/>
                <a:ea typeface="+mj-ea"/>
                <a:cs typeface="+mj-cs"/>
              </a:defRPr>
            </a:lvl1pPr>
          </a:lstStyle>
          <a:p>
            <a:pPr algn="just"/>
            <a:r>
              <a:rPr lang="en-US" sz="1800" dirty="0">
                <a:latin typeface="Avenir Next LT Pro" panose="020B0504020202020204" pitchFamily="34" charset="77"/>
              </a:rPr>
              <a:t>It is a supervised machine learning algorithm, It follows a technique called the kernel trick to transform the data and based on these transformations, it finds an optimal boundary between the possible outputs.</a:t>
            </a:r>
            <a:r>
              <a:rPr lang="en-IN" sz="1800" dirty="0">
                <a:latin typeface="Avenir Next LT Pro" panose="020B0504020202020204" pitchFamily="34" charset="77"/>
              </a:rPr>
              <a:t> </a:t>
            </a:r>
            <a:r>
              <a:rPr lang="en-US" sz="1800" dirty="0">
                <a:latin typeface="Avenir Next LT Pro" panose="020B0504020202020204" pitchFamily="34" charset="77"/>
              </a:rPr>
              <a:t> </a:t>
            </a:r>
          </a:p>
        </p:txBody>
      </p:sp>
      <p:sp>
        <p:nvSpPr>
          <p:cNvPr id="13" name="Title 1">
            <a:extLst>
              <a:ext uri="{FF2B5EF4-FFF2-40B4-BE49-F238E27FC236}">
                <a16:creationId xmlns:a16="http://schemas.microsoft.com/office/drawing/2014/main" id="{B6F75241-77AA-8645-A1B6-12F4BF8DD7FD}"/>
              </a:ext>
            </a:extLst>
          </p:cNvPr>
          <p:cNvSpPr txBox="1">
            <a:spLocks/>
          </p:cNvSpPr>
          <p:nvPr/>
        </p:nvSpPr>
        <p:spPr>
          <a:xfrm>
            <a:off x="100289" y="2884630"/>
            <a:ext cx="11925434" cy="893303"/>
          </a:xfrm>
          <a:prstGeom prst="rect">
            <a:avLst/>
          </a:prstGeom>
          <a:solidFill>
            <a:schemeClr val="tx1">
              <a:alpha val="0"/>
            </a:schemeClr>
          </a:solidFill>
          <a:ln w="19050">
            <a:noFill/>
          </a:ln>
        </p:spPr>
        <p:txBody>
          <a:bodyPr vert="horz" wrap="square" lIns="72000" tIns="72000" rIns="72000" bIns="72000" rtlCol="0" anchor="t" anchorCtr="0">
            <a:spAutoFit/>
          </a:bodyPr>
          <a:lstStyle>
            <a:defPPr>
              <a:defRPr lang="en-US"/>
            </a:defPPr>
            <a:lvl1pPr>
              <a:lnSpc>
                <a:spcPct val="90000"/>
              </a:lnSpc>
              <a:spcBef>
                <a:spcPct val="0"/>
              </a:spcBef>
              <a:buNone/>
              <a:defRPr sz="2800">
                <a:solidFill>
                  <a:schemeClr val="bg1"/>
                </a:solidFill>
                <a:latin typeface="+mj-lt"/>
                <a:ea typeface="+mj-ea"/>
                <a:cs typeface="+mj-cs"/>
              </a:defRPr>
            </a:lvl1pPr>
          </a:lstStyle>
          <a:p>
            <a:pPr algn="just"/>
            <a:r>
              <a:rPr lang="en-US" sz="1800" dirty="0">
                <a:latin typeface="Avenir Next LT Pro" panose="020B0504020202020204" pitchFamily="34" charset="77"/>
              </a:rPr>
              <a:t>Unlike other classification algorithms such as Support Vectors or Naive Bayes Classifier, MLP Classifier relies on an underlying Neural Network to perform the task of classification. A multilayer perceptron (MLP) is a feedforward artificial neural network model that maps sets of input data onto a set of appropriate outputs.</a:t>
            </a:r>
            <a:r>
              <a:rPr lang="en-IN" sz="1800" dirty="0">
                <a:latin typeface="Avenir Next LT Pro" panose="020B0504020202020204" pitchFamily="34" charset="77"/>
              </a:rPr>
              <a:t> </a:t>
            </a:r>
            <a:endParaRPr lang="en-US" sz="1800" dirty="0">
              <a:latin typeface="Avenir Next LT Pro" panose="020B0504020202020204" pitchFamily="34" charset="77"/>
            </a:endParaRPr>
          </a:p>
        </p:txBody>
      </p:sp>
      <p:sp>
        <p:nvSpPr>
          <p:cNvPr id="14" name="Title 1">
            <a:extLst>
              <a:ext uri="{FF2B5EF4-FFF2-40B4-BE49-F238E27FC236}">
                <a16:creationId xmlns:a16="http://schemas.microsoft.com/office/drawing/2014/main" id="{B1AFBCBF-08B1-3C49-84CC-AA0B7E370BB6}"/>
              </a:ext>
            </a:extLst>
          </p:cNvPr>
          <p:cNvSpPr txBox="1">
            <a:spLocks/>
          </p:cNvSpPr>
          <p:nvPr/>
        </p:nvSpPr>
        <p:spPr>
          <a:xfrm>
            <a:off x="69498" y="4202163"/>
            <a:ext cx="11764436" cy="893303"/>
          </a:xfrm>
          <a:prstGeom prst="rect">
            <a:avLst/>
          </a:prstGeom>
          <a:solidFill>
            <a:schemeClr val="tx1">
              <a:alpha val="0"/>
            </a:schemeClr>
          </a:solidFill>
          <a:ln w="19050">
            <a:noFill/>
          </a:ln>
        </p:spPr>
        <p:txBody>
          <a:bodyPr vert="horz" wrap="square" lIns="72000" tIns="72000" rIns="72000" bIns="72000" rtlCol="0" anchor="t" anchorCtr="0">
            <a:spAutoFit/>
          </a:bodyPr>
          <a:lstStyle>
            <a:defPPr>
              <a:defRPr lang="en-US"/>
            </a:defPPr>
            <a:lvl1pPr>
              <a:lnSpc>
                <a:spcPct val="90000"/>
              </a:lnSpc>
              <a:spcBef>
                <a:spcPct val="0"/>
              </a:spcBef>
              <a:buNone/>
              <a:defRPr sz="2800">
                <a:solidFill>
                  <a:schemeClr val="bg1"/>
                </a:solidFill>
                <a:latin typeface="+mj-lt"/>
                <a:ea typeface="+mj-ea"/>
                <a:cs typeface="+mj-cs"/>
              </a:defRPr>
            </a:lvl1pPr>
          </a:lstStyle>
          <a:p>
            <a:pPr algn="just"/>
            <a:r>
              <a:rPr lang="en-US" sz="1800" dirty="0">
                <a:latin typeface="Avenir Next LT Pro" panose="020B0504020202020204" pitchFamily="34" charset="77"/>
              </a:rPr>
              <a:t>LeNet-5 is a convolutional network designed for handwritten and machine-printed character recognition. The LeNet-5 architecture consists of two sets of convolutional and average pooling layers, followed by a flattening convolutional layer, then two fully connected layers and finally a softmax classifier.</a:t>
            </a:r>
          </a:p>
        </p:txBody>
      </p:sp>
      <p:sp>
        <p:nvSpPr>
          <p:cNvPr id="15" name="Title 1">
            <a:extLst>
              <a:ext uri="{FF2B5EF4-FFF2-40B4-BE49-F238E27FC236}">
                <a16:creationId xmlns:a16="http://schemas.microsoft.com/office/drawing/2014/main" id="{78216D8C-B691-5D43-A358-D4C2AD077FBE}"/>
              </a:ext>
            </a:extLst>
          </p:cNvPr>
          <p:cNvSpPr txBox="1">
            <a:spLocks/>
          </p:cNvSpPr>
          <p:nvPr/>
        </p:nvSpPr>
        <p:spPr>
          <a:xfrm>
            <a:off x="100289" y="5741039"/>
            <a:ext cx="11764436" cy="644004"/>
          </a:xfrm>
          <a:prstGeom prst="rect">
            <a:avLst/>
          </a:prstGeom>
          <a:solidFill>
            <a:schemeClr val="tx1">
              <a:alpha val="0"/>
            </a:schemeClr>
          </a:solidFill>
          <a:ln w="19050">
            <a:noFill/>
          </a:ln>
        </p:spPr>
        <p:txBody>
          <a:bodyPr vert="horz" wrap="square" lIns="72000" tIns="72000" rIns="72000" bIns="72000" rtlCol="0" anchor="t" anchorCtr="0">
            <a:spAutoFit/>
          </a:bodyPr>
          <a:lstStyle>
            <a:defPPr>
              <a:defRPr lang="en-US"/>
            </a:defPPr>
            <a:lvl1pPr>
              <a:lnSpc>
                <a:spcPct val="90000"/>
              </a:lnSpc>
              <a:spcBef>
                <a:spcPct val="0"/>
              </a:spcBef>
              <a:buNone/>
              <a:defRPr sz="2800">
                <a:solidFill>
                  <a:schemeClr val="bg1"/>
                </a:solidFill>
                <a:latin typeface="+mj-lt"/>
                <a:ea typeface="+mj-ea"/>
                <a:cs typeface="+mj-cs"/>
              </a:defRPr>
            </a:lvl1pPr>
          </a:lstStyle>
          <a:p>
            <a:pPr algn="just"/>
            <a:r>
              <a:rPr lang="en-US" sz="1800" dirty="0">
                <a:latin typeface="Avenir Next LT Pro" panose="020B0504020202020204" pitchFamily="34" charset="77"/>
              </a:rPr>
              <a:t>The original VGGNet architecture has 16-19 layers, but I've excluded some of them and implemented a modified version of only 12 layers to save computational resources.</a:t>
            </a:r>
            <a:r>
              <a:rPr lang="en-IN" sz="1800" dirty="0">
                <a:latin typeface="Avenir Next LT Pro" panose="020B0504020202020204" pitchFamily="34" charset="77"/>
              </a:rPr>
              <a:t> </a:t>
            </a:r>
            <a:endParaRPr lang="en-US" sz="1800" dirty="0">
              <a:latin typeface="Avenir Next LT Pro" panose="020B0504020202020204" pitchFamily="34" charset="77"/>
            </a:endParaRPr>
          </a:p>
        </p:txBody>
      </p:sp>
    </p:spTree>
    <p:extLst>
      <p:ext uri="{BB962C8B-B14F-4D97-AF65-F5344CB8AC3E}">
        <p14:creationId xmlns:p14="http://schemas.microsoft.com/office/powerpoint/2010/main" val="4085030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DBDC-1407-4A4A-8CC0-D8C7FA06747E}"/>
              </a:ext>
            </a:extLst>
          </p:cNvPr>
          <p:cNvSpPr>
            <a:spLocks noGrp="1"/>
          </p:cNvSpPr>
          <p:nvPr>
            <p:ph type="title"/>
          </p:nvPr>
        </p:nvSpPr>
        <p:spPr>
          <a:xfrm>
            <a:off x="0" y="18255"/>
            <a:ext cx="12192000" cy="612687"/>
          </a:xfrm>
        </p:spPr>
        <p:txBody>
          <a:bodyPr>
            <a:noAutofit/>
          </a:bodyPr>
          <a:lstStyle/>
          <a:p>
            <a:r>
              <a:rPr lang="en-US" sz="3600" dirty="0"/>
              <a:t>Learning Algorithms – SVM - Hyper-parameters Tuning</a:t>
            </a:r>
          </a:p>
        </p:txBody>
      </p:sp>
      <p:sp>
        <p:nvSpPr>
          <p:cNvPr id="3" name="Footer Placeholder 2">
            <a:extLst>
              <a:ext uri="{FF2B5EF4-FFF2-40B4-BE49-F238E27FC236}">
                <a16:creationId xmlns:a16="http://schemas.microsoft.com/office/drawing/2014/main" id="{9E1BE4E6-D0EF-1B42-9F44-B38625033919}"/>
              </a:ext>
            </a:extLst>
          </p:cNvPr>
          <p:cNvSpPr>
            <a:spLocks noGrp="1"/>
          </p:cNvSpPr>
          <p:nvPr>
            <p:ph type="ftr" sz="quarter" idx="11"/>
          </p:nvPr>
        </p:nvSpPr>
        <p:spPr>
          <a:xfrm>
            <a:off x="4036478" y="6487110"/>
            <a:ext cx="4114800" cy="365125"/>
          </a:xfrm>
        </p:spPr>
        <p:txBody>
          <a:bodyPr/>
          <a:lstStyle/>
          <a:p>
            <a:r>
              <a:rPr lang="en-US" dirty="0"/>
              <a:t>Indian Institute of Management, Ahmedabad</a:t>
            </a:r>
          </a:p>
        </p:txBody>
      </p:sp>
      <p:sp>
        <p:nvSpPr>
          <p:cNvPr id="17" name="Slide Number Placeholder 16">
            <a:extLst>
              <a:ext uri="{FF2B5EF4-FFF2-40B4-BE49-F238E27FC236}">
                <a16:creationId xmlns:a16="http://schemas.microsoft.com/office/drawing/2014/main" id="{7CBEC2EB-17E6-D848-AF9F-48D4873D9EE7}"/>
              </a:ext>
            </a:extLst>
          </p:cNvPr>
          <p:cNvSpPr>
            <a:spLocks noGrp="1"/>
          </p:cNvSpPr>
          <p:nvPr>
            <p:ph type="sldNum" sz="quarter" idx="12"/>
          </p:nvPr>
        </p:nvSpPr>
        <p:spPr>
          <a:xfrm>
            <a:off x="11878811" y="6560191"/>
            <a:ext cx="301761" cy="279554"/>
          </a:xfrm>
        </p:spPr>
        <p:txBody>
          <a:bodyPr/>
          <a:lstStyle/>
          <a:p>
            <a:pPr algn="ctr"/>
            <a:fld id="{9168D7A0-7E5A-E44D-A5A6-8CAAE1975DEA}" type="slidenum">
              <a:rPr lang="en-US" smtClean="0"/>
              <a:pPr algn="ctr"/>
              <a:t>11</a:t>
            </a:fld>
            <a:endParaRPr lang="en-US" dirty="0"/>
          </a:p>
        </p:txBody>
      </p:sp>
      <p:sp>
        <p:nvSpPr>
          <p:cNvPr id="32" name="TextBox 31">
            <a:extLst>
              <a:ext uri="{FF2B5EF4-FFF2-40B4-BE49-F238E27FC236}">
                <a16:creationId xmlns:a16="http://schemas.microsoft.com/office/drawing/2014/main" id="{E426D1DA-0EF8-FA40-95F1-E4FCF458CC15}"/>
              </a:ext>
            </a:extLst>
          </p:cNvPr>
          <p:cNvSpPr txBox="1"/>
          <p:nvPr/>
        </p:nvSpPr>
        <p:spPr>
          <a:xfrm>
            <a:off x="-32310" y="630941"/>
            <a:ext cx="5811694" cy="338554"/>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Choosing Right values of Gamma</a:t>
            </a:r>
            <a:r>
              <a:rPr lang="en-IN" sz="1600" dirty="0">
                <a:solidFill>
                  <a:schemeClr val="bg1"/>
                </a:solidFill>
                <a:latin typeface="Avenir Next LT Pro" panose="020B0504020202020204" pitchFamily="34" charset="77"/>
              </a:rPr>
              <a:t>(𝛾</a:t>
            </a:r>
            <a:r>
              <a:rPr lang="el-GR" sz="1600" dirty="0">
                <a:solidFill>
                  <a:schemeClr val="bg1"/>
                </a:solidFill>
                <a:latin typeface="Avenir Next LT Pro" panose="020B0504020202020204" pitchFamily="34" charset="77"/>
              </a:rPr>
              <a:t>)</a:t>
            </a:r>
            <a:r>
              <a:rPr lang="en-US" sz="1600" dirty="0">
                <a:solidFill>
                  <a:schemeClr val="bg1"/>
                </a:solidFill>
                <a:latin typeface="Avenir Next LT Pro" panose="020B0504020202020204" pitchFamily="34" charset="77"/>
              </a:rPr>
              <a:t> for </a:t>
            </a:r>
            <a:r>
              <a:rPr lang="en-IN" sz="1600" dirty="0">
                <a:solidFill>
                  <a:schemeClr val="bg1"/>
                </a:solidFill>
                <a:latin typeface="Avenir Next LT Pro" panose="020B0504020202020204" pitchFamily="34" charset="77"/>
              </a:rPr>
              <a:t>Gaussian (rbf)</a:t>
            </a:r>
            <a:r>
              <a:rPr lang="en-US" sz="1600" dirty="0">
                <a:solidFill>
                  <a:schemeClr val="bg1"/>
                </a:solidFill>
                <a:latin typeface="Avenir Next LT Pro" panose="020B0504020202020204" pitchFamily="34" charset="77"/>
              </a:rPr>
              <a:t> Kernel</a:t>
            </a:r>
          </a:p>
        </p:txBody>
      </p:sp>
      <p:sp>
        <p:nvSpPr>
          <p:cNvPr id="33" name="TextBox 32">
            <a:extLst>
              <a:ext uri="{FF2B5EF4-FFF2-40B4-BE49-F238E27FC236}">
                <a16:creationId xmlns:a16="http://schemas.microsoft.com/office/drawing/2014/main" id="{EEBC6E62-0CA8-2C48-B59A-65292AFC2286}"/>
              </a:ext>
            </a:extLst>
          </p:cNvPr>
          <p:cNvSpPr txBox="1"/>
          <p:nvPr/>
        </p:nvSpPr>
        <p:spPr>
          <a:xfrm>
            <a:off x="154471" y="4237755"/>
            <a:ext cx="11883057" cy="2739211"/>
          </a:xfrm>
          <a:prstGeom prst="rect">
            <a:avLst/>
          </a:prstGeom>
          <a:noFill/>
        </p:spPr>
        <p:txBody>
          <a:bodyPr wrap="square" rtlCol="0">
            <a:spAutoFit/>
          </a:bodyPr>
          <a:lstStyle/>
          <a:p>
            <a:pPr algn="just"/>
            <a:r>
              <a:rPr lang="en-IN" sz="1400" dirty="0">
                <a:solidFill>
                  <a:schemeClr val="bg1"/>
                </a:solidFill>
                <a:latin typeface="Avenir Next LT Pro" panose="020B0504020202020204" pitchFamily="34" charset="77"/>
              </a:rPr>
              <a:t>As left side plot shows that, training scores and validation scores of an SVM for different values of the kernel parameter gamma(𝛾</a:t>
            </a:r>
            <a:r>
              <a:rPr lang="el-GR" sz="1400" dirty="0">
                <a:solidFill>
                  <a:schemeClr val="bg1"/>
                </a:solidFill>
                <a:latin typeface="Avenir Next LT Pro" panose="020B0504020202020204" pitchFamily="34" charset="77"/>
              </a:rPr>
              <a:t>) </a:t>
            </a:r>
            <a:r>
              <a:rPr lang="en-IN" sz="1400" dirty="0">
                <a:solidFill>
                  <a:schemeClr val="bg1"/>
                </a:solidFill>
                <a:latin typeface="Avenir Next LT Pro" panose="020B0504020202020204" pitchFamily="34" charset="77"/>
              </a:rPr>
              <a:t>we can conclude following:</a:t>
            </a:r>
          </a:p>
          <a:p>
            <a:pPr marL="285750" indent="-285750" algn="just">
              <a:buFont typeface="Wingdings" pitchFamily="2" charset="2"/>
              <a:buChar char="Ø"/>
            </a:pPr>
            <a:r>
              <a:rPr lang="en-IN" sz="1400" dirty="0">
                <a:solidFill>
                  <a:schemeClr val="bg1"/>
                </a:solidFill>
                <a:latin typeface="Avenir Next LT Pro" panose="020B0504020202020204" pitchFamily="34" charset="77"/>
              </a:rPr>
              <a:t>For very low values of gamma(𝛾</a:t>
            </a:r>
            <a:r>
              <a:rPr lang="el-GR" sz="1400" dirty="0">
                <a:solidFill>
                  <a:schemeClr val="bg1"/>
                </a:solidFill>
                <a:latin typeface="Avenir Next LT Pro" panose="020B0504020202020204" pitchFamily="34" charset="77"/>
              </a:rPr>
              <a:t>γ), </a:t>
            </a:r>
            <a:r>
              <a:rPr lang="en-IN" sz="1400" dirty="0">
                <a:solidFill>
                  <a:schemeClr val="bg1"/>
                </a:solidFill>
                <a:latin typeface="Avenir Next LT Pro" panose="020B0504020202020204" pitchFamily="34" charset="77"/>
              </a:rPr>
              <a:t>both the </a:t>
            </a:r>
            <a:r>
              <a:rPr lang="en-IN" sz="1400" u="sng" dirty="0">
                <a:solidFill>
                  <a:schemeClr val="bg1"/>
                </a:solidFill>
                <a:latin typeface="Avenir Next LT Pro" panose="020B0504020202020204" pitchFamily="34" charset="77"/>
              </a:rPr>
              <a:t>training score and the validation score are low</a:t>
            </a:r>
            <a:r>
              <a:rPr lang="en-IN" sz="1400" dirty="0">
                <a:solidFill>
                  <a:schemeClr val="bg1"/>
                </a:solidFill>
                <a:latin typeface="Avenir Next LT Pro" panose="020B0504020202020204" pitchFamily="34" charset="77"/>
              </a:rPr>
              <a:t>. This is called </a:t>
            </a:r>
            <a:r>
              <a:rPr lang="en-IN" sz="1400" b="1" dirty="0">
                <a:solidFill>
                  <a:schemeClr val="bg1"/>
                </a:solidFill>
                <a:latin typeface="Avenir Next LT Pro" panose="020B0504020202020204" pitchFamily="34" charset="77"/>
              </a:rPr>
              <a:t>underfitting</a:t>
            </a:r>
            <a:r>
              <a:rPr lang="en-IN" sz="1400" dirty="0">
                <a:solidFill>
                  <a:schemeClr val="bg1"/>
                </a:solidFill>
                <a:latin typeface="Avenir Next LT Pro" panose="020B0504020202020204" pitchFamily="34" charset="77"/>
              </a:rPr>
              <a:t>.</a:t>
            </a:r>
          </a:p>
          <a:p>
            <a:pPr marL="285750" indent="-285750" algn="just">
              <a:buFont typeface="Wingdings" pitchFamily="2" charset="2"/>
              <a:buChar char="Ø"/>
            </a:pPr>
            <a:endParaRPr lang="en-IN" sz="1400" dirty="0">
              <a:solidFill>
                <a:schemeClr val="bg1"/>
              </a:solidFill>
              <a:latin typeface="Avenir Next LT Pro" panose="020B0504020202020204" pitchFamily="34" charset="77"/>
            </a:endParaRPr>
          </a:p>
          <a:p>
            <a:pPr marL="285750" indent="-285750" algn="just">
              <a:buFont typeface="Wingdings" pitchFamily="2" charset="2"/>
              <a:buChar char="Ø"/>
            </a:pPr>
            <a:r>
              <a:rPr lang="en-IN" sz="1400" dirty="0">
                <a:solidFill>
                  <a:schemeClr val="bg1"/>
                </a:solidFill>
                <a:latin typeface="Avenir Next LT Pro" panose="020B0504020202020204" pitchFamily="34" charset="77"/>
              </a:rPr>
              <a:t>Medium values of gamma(𝛾</a:t>
            </a:r>
            <a:r>
              <a:rPr lang="el-GR" sz="1400" dirty="0">
                <a:solidFill>
                  <a:schemeClr val="bg1"/>
                </a:solidFill>
                <a:latin typeface="Avenir Next LT Pro" panose="020B0504020202020204" pitchFamily="34" charset="77"/>
              </a:rPr>
              <a:t>γ) </a:t>
            </a:r>
            <a:r>
              <a:rPr lang="en-IN" sz="1400" dirty="0">
                <a:solidFill>
                  <a:schemeClr val="bg1"/>
                </a:solidFill>
                <a:latin typeface="Avenir Next LT Pro" panose="020B0504020202020204" pitchFamily="34" charset="77"/>
              </a:rPr>
              <a:t>will result in high values for both scores, i.e. the classifier is performing fairly well. </a:t>
            </a:r>
          </a:p>
          <a:p>
            <a:pPr marL="285750" indent="-285750" algn="just">
              <a:buFont typeface="Wingdings" pitchFamily="2" charset="2"/>
              <a:buChar char="Ø"/>
            </a:pPr>
            <a:endParaRPr lang="en-IN" sz="1400" dirty="0">
              <a:solidFill>
                <a:schemeClr val="bg1"/>
              </a:solidFill>
              <a:latin typeface="Avenir Next LT Pro" panose="020B0504020202020204" pitchFamily="34" charset="77"/>
            </a:endParaRPr>
          </a:p>
          <a:p>
            <a:pPr marL="285750" indent="-285750" algn="just">
              <a:buFont typeface="Wingdings" pitchFamily="2" charset="2"/>
              <a:buChar char="Ø"/>
            </a:pPr>
            <a:r>
              <a:rPr lang="en-IN" sz="1400" dirty="0">
                <a:solidFill>
                  <a:schemeClr val="bg1"/>
                </a:solidFill>
                <a:latin typeface="Avenir Next LT Pro" panose="020B0504020202020204" pitchFamily="34" charset="77"/>
              </a:rPr>
              <a:t>If gamma(𝛾</a:t>
            </a:r>
            <a:r>
              <a:rPr lang="el-GR" sz="1400" dirty="0">
                <a:solidFill>
                  <a:schemeClr val="bg1"/>
                </a:solidFill>
                <a:latin typeface="Avenir Next LT Pro" panose="020B0504020202020204" pitchFamily="34" charset="77"/>
              </a:rPr>
              <a:t>) </a:t>
            </a:r>
            <a:r>
              <a:rPr lang="en-IN" sz="1400" dirty="0">
                <a:solidFill>
                  <a:schemeClr val="bg1"/>
                </a:solidFill>
                <a:latin typeface="Avenir Next LT Pro" panose="020B0504020202020204" pitchFamily="34" charset="77"/>
              </a:rPr>
              <a:t>is too high, the classifier will </a:t>
            </a:r>
            <a:r>
              <a:rPr lang="en-IN" sz="1400" b="1" dirty="0">
                <a:solidFill>
                  <a:schemeClr val="bg1"/>
                </a:solidFill>
                <a:latin typeface="Avenir Next LT Pro" panose="020B0504020202020204" pitchFamily="34" charset="77"/>
              </a:rPr>
              <a:t>overfit</a:t>
            </a:r>
            <a:r>
              <a:rPr lang="en-IN" sz="1400" dirty="0">
                <a:solidFill>
                  <a:schemeClr val="bg1"/>
                </a:solidFill>
                <a:latin typeface="Avenir Next LT Pro" panose="020B0504020202020204" pitchFamily="34" charset="77"/>
              </a:rPr>
              <a:t>, which means that the training score is good, but the validation score is poor.</a:t>
            </a:r>
          </a:p>
          <a:p>
            <a:pPr algn="just"/>
            <a:endParaRPr lang="en-US" sz="1400" dirty="0">
              <a:solidFill>
                <a:schemeClr val="bg1"/>
              </a:solidFill>
              <a:latin typeface="Avenir Next LT Pro" panose="020B0504020202020204" pitchFamily="34" charset="77"/>
            </a:endParaRPr>
          </a:p>
          <a:p>
            <a:pPr algn="just"/>
            <a:r>
              <a:rPr lang="en-US" sz="1400" dirty="0">
                <a:solidFill>
                  <a:schemeClr val="bg1"/>
                </a:solidFill>
                <a:latin typeface="Avenir Next LT Pro" panose="020B0504020202020204" pitchFamily="34" charset="77"/>
              </a:rPr>
              <a:t>With our dataset, we have gamma (</a:t>
            </a:r>
            <a:r>
              <a:rPr lang="en-IN" sz="1400" dirty="0">
                <a:solidFill>
                  <a:schemeClr val="bg1"/>
                </a:solidFill>
                <a:latin typeface="Avenir Next LT Pro" panose="020B0504020202020204" pitchFamily="34" charset="77"/>
              </a:rPr>
              <a:t>𝛾</a:t>
            </a:r>
            <a:r>
              <a:rPr lang="en-US" sz="1400" dirty="0">
                <a:solidFill>
                  <a:schemeClr val="bg1"/>
                </a:solidFill>
                <a:latin typeface="Avenir Next LT Pro" panose="020B0504020202020204" pitchFamily="34" charset="77"/>
              </a:rPr>
              <a:t>) as </a:t>
            </a:r>
            <a:r>
              <a:rPr lang="en-US" sz="1400" u="sng" dirty="0">
                <a:solidFill>
                  <a:schemeClr val="bg1"/>
                </a:solidFill>
                <a:latin typeface="Avenir Next LT Pro" panose="020B0504020202020204" pitchFamily="34" charset="77"/>
              </a:rPr>
              <a:t>0.0046415888</a:t>
            </a:r>
            <a:r>
              <a:rPr lang="en-US" sz="1400" dirty="0">
                <a:solidFill>
                  <a:schemeClr val="bg1"/>
                </a:solidFill>
                <a:latin typeface="Avenir Next LT Pro" panose="020B0504020202020204" pitchFamily="34" charset="77"/>
              </a:rPr>
              <a:t>, because this point training accuracy is </a:t>
            </a:r>
            <a:r>
              <a:rPr lang="en-US" sz="1400" b="1" dirty="0">
                <a:solidFill>
                  <a:schemeClr val="bg1"/>
                </a:solidFill>
                <a:latin typeface="Avenir Next LT Pro" panose="020B0504020202020204" pitchFamily="34" charset="77"/>
              </a:rPr>
              <a:t>92.62 %</a:t>
            </a:r>
            <a:r>
              <a:rPr lang="en-US" sz="1400" dirty="0">
                <a:solidFill>
                  <a:schemeClr val="bg1"/>
                </a:solidFill>
                <a:latin typeface="Avenir Next LT Pro" panose="020B0504020202020204" pitchFamily="34" charset="77"/>
              </a:rPr>
              <a:t> and validation accuracy </a:t>
            </a:r>
            <a:r>
              <a:rPr lang="en-US" sz="1400" b="1" dirty="0">
                <a:solidFill>
                  <a:schemeClr val="bg1"/>
                </a:solidFill>
                <a:latin typeface="Avenir Next LT Pro" panose="020B0504020202020204" pitchFamily="34" charset="77"/>
              </a:rPr>
              <a:t>is 70.24 %</a:t>
            </a:r>
            <a:r>
              <a:rPr lang="en-US" sz="1400" dirty="0">
                <a:solidFill>
                  <a:schemeClr val="bg1"/>
                </a:solidFill>
                <a:latin typeface="Avenir Next LT Pro" panose="020B0504020202020204" pitchFamily="34" charset="77"/>
              </a:rPr>
              <a:t>, we have chosen Regularization ( C ) as 100 because form right side plot Cross-Validation score is </a:t>
            </a:r>
            <a:r>
              <a:rPr lang="en-IN" sz="1400" b="1" dirty="0">
                <a:solidFill>
                  <a:schemeClr val="bg1"/>
                </a:solidFill>
                <a:latin typeface="Avenir Next LT Pro" panose="020B0504020202020204" pitchFamily="34" charset="77"/>
              </a:rPr>
              <a:t>0.76918386</a:t>
            </a:r>
            <a:r>
              <a:rPr lang="en-IN" sz="1400" dirty="0">
                <a:solidFill>
                  <a:schemeClr val="bg1"/>
                </a:solidFill>
                <a:latin typeface="Avenir Next LT Pro" panose="020B0504020202020204" pitchFamily="34" charset="77"/>
              </a:rPr>
              <a:t> which higher than other C values.</a:t>
            </a:r>
            <a:endParaRPr lang="en-US" sz="1400" dirty="0">
              <a:solidFill>
                <a:schemeClr val="bg1"/>
              </a:solidFill>
              <a:latin typeface="Avenir Next LT Pro" panose="020B0504020202020204" pitchFamily="34" charset="77"/>
            </a:endParaRPr>
          </a:p>
          <a:p>
            <a:pPr algn="just"/>
            <a:endParaRPr lang="en-US" sz="1400" dirty="0">
              <a:solidFill>
                <a:schemeClr val="bg1"/>
              </a:solidFill>
              <a:latin typeface="Avenir Next LT Pro" panose="020B0504020202020204" pitchFamily="34" charset="77"/>
            </a:endParaRPr>
          </a:p>
          <a:p>
            <a:pPr algn="just"/>
            <a:endParaRPr lang="en-US" sz="1400" dirty="0">
              <a:solidFill>
                <a:schemeClr val="bg1"/>
              </a:solidFill>
              <a:latin typeface="Avenir Next LT Pro" panose="020B0504020202020204" pitchFamily="34" charset="77"/>
            </a:endParaRPr>
          </a:p>
        </p:txBody>
      </p:sp>
      <p:pic>
        <p:nvPicPr>
          <p:cNvPr id="38" name="Picture 37" descr="A close up of a map&#10;&#10;Description automatically generated">
            <a:extLst>
              <a:ext uri="{FF2B5EF4-FFF2-40B4-BE49-F238E27FC236}">
                <a16:creationId xmlns:a16="http://schemas.microsoft.com/office/drawing/2014/main" id="{82DF1B97-263E-1746-98ED-5EE96AFFE40D}"/>
              </a:ext>
            </a:extLst>
          </p:cNvPr>
          <p:cNvPicPr>
            <a:picLocks noChangeAspect="1"/>
          </p:cNvPicPr>
          <p:nvPr/>
        </p:nvPicPr>
        <p:blipFill>
          <a:blip r:embed="rId2">
            <a:alphaModFix amt="75000"/>
          </a:blip>
          <a:stretch>
            <a:fillRect/>
          </a:stretch>
        </p:blipFill>
        <p:spPr>
          <a:xfrm>
            <a:off x="90614" y="969495"/>
            <a:ext cx="5565845" cy="3207332"/>
          </a:xfrm>
          <a:prstGeom prst="rect">
            <a:avLst/>
          </a:prstGeom>
        </p:spPr>
      </p:pic>
      <p:sp>
        <p:nvSpPr>
          <p:cNvPr id="42" name="TextBox 41">
            <a:extLst>
              <a:ext uri="{FF2B5EF4-FFF2-40B4-BE49-F238E27FC236}">
                <a16:creationId xmlns:a16="http://schemas.microsoft.com/office/drawing/2014/main" id="{76D2E64B-C15D-4B48-9296-A196F884F769}"/>
              </a:ext>
            </a:extLst>
          </p:cNvPr>
          <p:cNvSpPr txBox="1"/>
          <p:nvPr/>
        </p:nvSpPr>
        <p:spPr>
          <a:xfrm>
            <a:off x="5779383" y="494667"/>
            <a:ext cx="6214407" cy="584775"/>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Choosing Right values of Regularization</a:t>
            </a:r>
            <a:r>
              <a:rPr lang="en-IN" sz="1600" dirty="0">
                <a:solidFill>
                  <a:schemeClr val="bg1"/>
                </a:solidFill>
                <a:latin typeface="Avenir Next LT Pro" panose="020B0504020202020204" pitchFamily="34" charset="77"/>
              </a:rPr>
              <a:t>(C</a:t>
            </a:r>
            <a:r>
              <a:rPr lang="el-GR" sz="1600" dirty="0">
                <a:solidFill>
                  <a:schemeClr val="bg1"/>
                </a:solidFill>
                <a:latin typeface="Avenir Next LT Pro" panose="020B0504020202020204" pitchFamily="34" charset="77"/>
              </a:rPr>
              <a:t>)</a:t>
            </a:r>
            <a:r>
              <a:rPr lang="en-US" sz="1600" dirty="0">
                <a:solidFill>
                  <a:schemeClr val="bg1"/>
                </a:solidFill>
                <a:latin typeface="Avenir Next LT Pro" panose="020B0504020202020204" pitchFamily="34" charset="77"/>
              </a:rPr>
              <a:t> for </a:t>
            </a:r>
            <a:r>
              <a:rPr lang="en-IN" sz="1600" dirty="0">
                <a:solidFill>
                  <a:schemeClr val="bg1"/>
                </a:solidFill>
                <a:latin typeface="Avenir Next LT Pro" panose="020B0504020202020204" pitchFamily="34" charset="77"/>
              </a:rPr>
              <a:t>Gaussian (rbf)</a:t>
            </a:r>
            <a:r>
              <a:rPr lang="en-US" sz="1600" dirty="0">
                <a:solidFill>
                  <a:schemeClr val="bg1"/>
                </a:solidFill>
                <a:latin typeface="Avenir Next LT Pro" panose="020B0504020202020204" pitchFamily="34" charset="77"/>
              </a:rPr>
              <a:t> Kernel</a:t>
            </a:r>
          </a:p>
        </p:txBody>
      </p:sp>
      <p:pic>
        <p:nvPicPr>
          <p:cNvPr id="43" name="Picture 42" descr="A screenshot of a cell phone&#10;&#10;Description automatically generated">
            <a:extLst>
              <a:ext uri="{FF2B5EF4-FFF2-40B4-BE49-F238E27FC236}">
                <a16:creationId xmlns:a16="http://schemas.microsoft.com/office/drawing/2014/main" id="{067EE83B-4510-CD49-8751-74F6801EA56A}"/>
              </a:ext>
            </a:extLst>
          </p:cNvPr>
          <p:cNvPicPr/>
          <p:nvPr/>
        </p:nvPicPr>
        <p:blipFill>
          <a:blip r:embed="rId3">
            <a:alphaModFix amt="75000"/>
            <a:extLst>
              <a:ext uri="{28A0092B-C50C-407E-A947-70E740481C1C}">
                <a14:useLocalDpi xmlns:a14="http://schemas.microsoft.com/office/drawing/2010/main" val="0"/>
              </a:ext>
            </a:extLst>
          </a:blip>
          <a:stretch>
            <a:fillRect/>
          </a:stretch>
        </p:blipFill>
        <p:spPr>
          <a:xfrm>
            <a:off x="5779381" y="1027616"/>
            <a:ext cx="6099429" cy="3149211"/>
          </a:xfrm>
          <a:prstGeom prst="rect">
            <a:avLst/>
          </a:prstGeom>
          <a:ln>
            <a:solidFill>
              <a:schemeClr val="tx1"/>
            </a:solidFill>
          </a:ln>
        </p:spPr>
      </p:pic>
    </p:spTree>
    <p:extLst>
      <p:ext uri="{BB962C8B-B14F-4D97-AF65-F5344CB8AC3E}">
        <p14:creationId xmlns:p14="http://schemas.microsoft.com/office/powerpoint/2010/main" val="403469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DBDC-1407-4A4A-8CC0-D8C7FA06747E}"/>
              </a:ext>
            </a:extLst>
          </p:cNvPr>
          <p:cNvSpPr>
            <a:spLocks noGrp="1"/>
          </p:cNvSpPr>
          <p:nvPr>
            <p:ph type="title"/>
          </p:nvPr>
        </p:nvSpPr>
        <p:spPr>
          <a:xfrm>
            <a:off x="0" y="18255"/>
            <a:ext cx="12192000" cy="612687"/>
          </a:xfrm>
        </p:spPr>
        <p:txBody>
          <a:bodyPr>
            <a:noAutofit/>
          </a:bodyPr>
          <a:lstStyle/>
          <a:p>
            <a:r>
              <a:rPr lang="en-US" sz="3600" dirty="0"/>
              <a:t>Learning Algorithms – SVM - Matrix</a:t>
            </a:r>
          </a:p>
        </p:txBody>
      </p:sp>
      <p:sp>
        <p:nvSpPr>
          <p:cNvPr id="3" name="Footer Placeholder 2">
            <a:extLst>
              <a:ext uri="{FF2B5EF4-FFF2-40B4-BE49-F238E27FC236}">
                <a16:creationId xmlns:a16="http://schemas.microsoft.com/office/drawing/2014/main" id="{9E1BE4E6-D0EF-1B42-9F44-B38625033919}"/>
              </a:ext>
            </a:extLst>
          </p:cNvPr>
          <p:cNvSpPr>
            <a:spLocks noGrp="1"/>
          </p:cNvSpPr>
          <p:nvPr>
            <p:ph type="ftr" sz="quarter" idx="11"/>
          </p:nvPr>
        </p:nvSpPr>
        <p:spPr>
          <a:xfrm>
            <a:off x="4036478" y="6487110"/>
            <a:ext cx="4114800" cy="365125"/>
          </a:xfrm>
        </p:spPr>
        <p:txBody>
          <a:bodyPr/>
          <a:lstStyle/>
          <a:p>
            <a:r>
              <a:rPr lang="en-US" dirty="0"/>
              <a:t>Indian Institute of Management, Ahmedabad</a:t>
            </a:r>
          </a:p>
        </p:txBody>
      </p:sp>
      <p:sp>
        <p:nvSpPr>
          <p:cNvPr id="17" name="Slide Number Placeholder 16">
            <a:extLst>
              <a:ext uri="{FF2B5EF4-FFF2-40B4-BE49-F238E27FC236}">
                <a16:creationId xmlns:a16="http://schemas.microsoft.com/office/drawing/2014/main" id="{7CBEC2EB-17E6-D848-AF9F-48D4873D9EE7}"/>
              </a:ext>
            </a:extLst>
          </p:cNvPr>
          <p:cNvSpPr>
            <a:spLocks noGrp="1"/>
          </p:cNvSpPr>
          <p:nvPr>
            <p:ph type="sldNum" sz="quarter" idx="12"/>
          </p:nvPr>
        </p:nvSpPr>
        <p:spPr>
          <a:xfrm>
            <a:off x="11878811" y="6560191"/>
            <a:ext cx="301761" cy="279554"/>
          </a:xfrm>
        </p:spPr>
        <p:txBody>
          <a:bodyPr/>
          <a:lstStyle/>
          <a:p>
            <a:pPr algn="ctr"/>
            <a:fld id="{9168D7A0-7E5A-E44D-A5A6-8CAAE1975DEA}" type="slidenum">
              <a:rPr lang="en-US" smtClean="0"/>
              <a:pPr algn="ctr"/>
              <a:t>12</a:t>
            </a:fld>
            <a:endParaRPr lang="en-US" dirty="0"/>
          </a:p>
        </p:txBody>
      </p:sp>
      <p:sp>
        <p:nvSpPr>
          <p:cNvPr id="32" name="TextBox 31">
            <a:extLst>
              <a:ext uri="{FF2B5EF4-FFF2-40B4-BE49-F238E27FC236}">
                <a16:creationId xmlns:a16="http://schemas.microsoft.com/office/drawing/2014/main" id="{E426D1DA-0EF8-FA40-95F1-E4FCF458CC15}"/>
              </a:ext>
            </a:extLst>
          </p:cNvPr>
          <p:cNvSpPr txBox="1"/>
          <p:nvPr/>
        </p:nvSpPr>
        <p:spPr>
          <a:xfrm>
            <a:off x="47875" y="506826"/>
            <a:ext cx="5811694" cy="338554"/>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Accuracy with Test dataset:</a:t>
            </a:r>
          </a:p>
        </p:txBody>
      </p:sp>
      <p:sp>
        <p:nvSpPr>
          <p:cNvPr id="33" name="TextBox 32">
            <a:extLst>
              <a:ext uri="{FF2B5EF4-FFF2-40B4-BE49-F238E27FC236}">
                <a16:creationId xmlns:a16="http://schemas.microsoft.com/office/drawing/2014/main" id="{EEBC6E62-0CA8-2C48-B59A-65292AFC2286}"/>
              </a:ext>
            </a:extLst>
          </p:cNvPr>
          <p:cNvSpPr txBox="1"/>
          <p:nvPr/>
        </p:nvSpPr>
        <p:spPr>
          <a:xfrm>
            <a:off x="47875" y="4575692"/>
            <a:ext cx="11883057" cy="1815882"/>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Our final SVM model has achieved test accuracy of </a:t>
            </a:r>
            <a:r>
              <a:rPr lang="en-US" sz="1600" b="1" dirty="0">
                <a:solidFill>
                  <a:schemeClr val="bg1"/>
                </a:solidFill>
                <a:latin typeface="Avenir Next LT Pro" panose="020B0504020202020204" pitchFamily="34" charset="77"/>
              </a:rPr>
              <a:t>81.97%.</a:t>
            </a:r>
          </a:p>
          <a:p>
            <a:pPr algn="just"/>
            <a:endParaRPr lang="en-US" sz="1600" b="1" dirty="0">
              <a:solidFill>
                <a:schemeClr val="bg1"/>
              </a:solidFill>
              <a:latin typeface="Avenir Next LT Pro" panose="020B0504020202020204" pitchFamily="34" charset="77"/>
            </a:endParaRPr>
          </a:p>
          <a:p>
            <a:pPr algn="just"/>
            <a:r>
              <a:rPr lang="en-US" sz="1600" dirty="0">
                <a:solidFill>
                  <a:schemeClr val="bg1"/>
                </a:solidFill>
                <a:latin typeface="Avenir Next LT Pro" panose="020B0504020202020204" pitchFamily="34" charset="77"/>
              </a:rPr>
              <a:t>Conclusion from Confusion Metric chart, we see many clusters but predominately there two clusters. First clusters around classes 0 – 10 and second is around classes 20 – 32, and these classes range turned out to be speed limits signs and some road signs with triangular shapes.  </a:t>
            </a:r>
          </a:p>
          <a:p>
            <a:pPr algn="just"/>
            <a:endParaRPr lang="en-US" sz="1600" dirty="0">
              <a:solidFill>
                <a:schemeClr val="bg1"/>
              </a:solidFill>
              <a:latin typeface="Avenir Next LT Pro" panose="020B0504020202020204" pitchFamily="34" charset="77"/>
            </a:endParaRPr>
          </a:p>
          <a:p>
            <a:pPr algn="just"/>
            <a:r>
              <a:rPr lang="en-US" sz="1600" dirty="0">
                <a:solidFill>
                  <a:schemeClr val="bg1"/>
                </a:solidFill>
                <a:latin typeface="Avenir Next LT Pro" panose="020B0504020202020204" pitchFamily="34" charset="77"/>
              </a:rPr>
              <a:t>So our model is misclassified speed signs among themselves and signs with triangular shapes.</a:t>
            </a:r>
          </a:p>
        </p:txBody>
      </p:sp>
      <p:sp>
        <p:nvSpPr>
          <p:cNvPr id="42" name="TextBox 41">
            <a:extLst>
              <a:ext uri="{FF2B5EF4-FFF2-40B4-BE49-F238E27FC236}">
                <a16:creationId xmlns:a16="http://schemas.microsoft.com/office/drawing/2014/main" id="{76D2E64B-C15D-4B48-9296-A196F884F769}"/>
              </a:ext>
            </a:extLst>
          </p:cNvPr>
          <p:cNvSpPr txBox="1"/>
          <p:nvPr/>
        </p:nvSpPr>
        <p:spPr>
          <a:xfrm>
            <a:off x="5556099" y="506210"/>
            <a:ext cx="2749613" cy="338554"/>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Confusion Metric</a:t>
            </a:r>
          </a:p>
        </p:txBody>
      </p:sp>
      <p:pic>
        <p:nvPicPr>
          <p:cNvPr id="10" name="Picture 9" descr="A screenshot of a cell phone&#10;&#10;Description automatically generated">
            <a:extLst>
              <a:ext uri="{FF2B5EF4-FFF2-40B4-BE49-F238E27FC236}">
                <a16:creationId xmlns:a16="http://schemas.microsoft.com/office/drawing/2014/main" id="{2396EB2C-1AD1-8646-8253-7A57C53AA7FD}"/>
              </a:ext>
            </a:extLst>
          </p:cNvPr>
          <p:cNvPicPr/>
          <p:nvPr/>
        </p:nvPicPr>
        <p:blipFill>
          <a:blip r:embed="rId2">
            <a:alphaModFix amt="75000"/>
            <a:extLst>
              <a:ext uri="{28A0092B-C50C-407E-A947-70E740481C1C}">
                <a14:useLocalDpi xmlns:a14="http://schemas.microsoft.com/office/drawing/2010/main" val="0"/>
              </a:ext>
            </a:extLst>
          </a:blip>
          <a:stretch>
            <a:fillRect/>
          </a:stretch>
        </p:blipFill>
        <p:spPr>
          <a:xfrm>
            <a:off x="47875" y="969495"/>
            <a:ext cx="4768674" cy="1044575"/>
          </a:xfrm>
          <a:prstGeom prst="rect">
            <a:avLst/>
          </a:prstGeom>
          <a:ln>
            <a:solidFill>
              <a:schemeClr val="tx1"/>
            </a:solidFill>
          </a:ln>
        </p:spPr>
      </p:pic>
      <p:pic>
        <p:nvPicPr>
          <p:cNvPr id="11" name="Picture 10" descr="A close up of a map&#10;&#10;Description automatically generated">
            <a:extLst>
              <a:ext uri="{FF2B5EF4-FFF2-40B4-BE49-F238E27FC236}">
                <a16:creationId xmlns:a16="http://schemas.microsoft.com/office/drawing/2014/main" id="{A5D97078-1825-9B4B-ADF3-F92E43712A39}"/>
              </a:ext>
            </a:extLst>
          </p:cNvPr>
          <p:cNvPicPr/>
          <p:nvPr/>
        </p:nvPicPr>
        <p:blipFill>
          <a:blip r:embed="rId3">
            <a:alphaModFix amt="75000"/>
            <a:extLst>
              <a:ext uri="{28A0092B-C50C-407E-A947-70E740481C1C}">
                <a14:useLocalDpi xmlns:a14="http://schemas.microsoft.com/office/drawing/2010/main" val="0"/>
              </a:ext>
            </a:extLst>
          </a:blip>
          <a:stretch>
            <a:fillRect/>
          </a:stretch>
        </p:blipFill>
        <p:spPr>
          <a:xfrm>
            <a:off x="4970810" y="969495"/>
            <a:ext cx="3747888" cy="3267644"/>
          </a:xfrm>
          <a:prstGeom prst="rect">
            <a:avLst/>
          </a:prstGeom>
        </p:spPr>
      </p:pic>
      <p:pic>
        <p:nvPicPr>
          <p:cNvPr id="12" name="Picture 11" descr="A close up of a piece of paper&#10;&#10;Description automatically generated">
            <a:extLst>
              <a:ext uri="{FF2B5EF4-FFF2-40B4-BE49-F238E27FC236}">
                <a16:creationId xmlns:a16="http://schemas.microsoft.com/office/drawing/2014/main" id="{0AAA9395-BC3D-2846-8CA1-22EB17098BD1}"/>
              </a:ext>
            </a:extLst>
          </p:cNvPr>
          <p:cNvPicPr/>
          <p:nvPr/>
        </p:nvPicPr>
        <p:blipFill>
          <a:blip r:embed="rId4" cstate="print">
            <a:alphaModFix amt="75000"/>
            <a:extLst>
              <a:ext uri="{28A0092B-C50C-407E-A947-70E740481C1C}">
                <a14:useLocalDpi xmlns:a14="http://schemas.microsoft.com/office/drawing/2010/main" val="0"/>
              </a:ext>
            </a:extLst>
          </a:blip>
          <a:stretch>
            <a:fillRect/>
          </a:stretch>
        </p:blipFill>
        <p:spPr>
          <a:xfrm>
            <a:off x="8849851" y="175197"/>
            <a:ext cx="3187677" cy="4212942"/>
          </a:xfrm>
          <a:prstGeom prst="rect">
            <a:avLst/>
          </a:prstGeom>
          <a:ln>
            <a:solidFill>
              <a:schemeClr val="tx1"/>
            </a:solidFill>
          </a:ln>
        </p:spPr>
      </p:pic>
    </p:spTree>
    <p:extLst>
      <p:ext uri="{BB962C8B-B14F-4D97-AF65-F5344CB8AC3E}">
        <p14:creationId xmlns:p14="http://schemas.microsoft.com/office/powerpoint/2010/main" val="3523992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DBDC-1407-4A4A-8CC0-D8C7FA06747E}"/>
              </a:ext>
            </a:extLst>
          </p:cNvPr>
          <p:cNvSpPr>
            <a:spLocks noGrp="1"/>
          </p:cNvSpPr>
          <p:nvPr>
            <p:ph type="title"/>
          </p:nvPr>
        </p:nvSpPr>
        <p:spPr>
          <a:xfrm>
            <a:off x="0" y="18255"/>
            <a:ext cx="12192000" cy="612687"/>
          </a:xfrm>
        </p:spPr>
        <p:txBody>
          <a:bodyPr>
            <a:noAutofit/>
          </a:bodyPr>
          <a:lstStyle/>
          <a:p>
            <a:r>
              <a:rPr lang="en-US" sz="3600" dirty="0"/>
              <a:t>Learning Algorithms – SVM – New Images</a:t>
            </a:r>
          </a:p>
        </p:txBody>
      </p:sp>
      <p:sp>
        <p:nvSpPr>
          <p:cNvPr id="3" name="Footer Placeholder 2">
            <a:extLst>
              <a:ext uri="{FF2B5EF4-FFF2-40B4-BE49-F238E27FC236}">
                <a16:creationId xmlns:a16="http://schemas.microsoft.com/office/drawing/2014/main" id="{9E1BE4E6-D0EF-1B42-9F44-B38625033919}"/>
              </a:ext>
            </a:extLst>
          </p:cNvPr>
          <p:cNvSpPr>
            <a:spLocks noGrp="1"/>
          </p:cNvSpPr>
          <p:nvPr>
            <p:ph type="ftr" sz="quarter" idx="11"/>
          </p:nvPr>
        </p:nvSpPr>
        <p:spPr>
          <a:xfrm>
            <a:off x="4036478" y="6487110"/>
            <a:ext cx="4114800" cy="365125"/>
          </a:xfrm>
        </p:spPr>
        <p:txBody>
          <a:bodyPr/>
          <a:lstStyle/>
          <a:p>
            <a:r>
              <a:rPr lang="en-US" dirty="0"/>
              <a:t>Indian Institute of Management, Ahmedabad</a:t>
            </a:r>
          </a:p>
        </p:txBody>
      </p:sp>
      <p:sp>
        <p:nvSpPr>
          <p:cNvPr id="17" name="Slide Number Placeholder 16">
            <a:extLst>
              <a:ext uri="{FF2B5EF4-FFF2-40B4-BE49-F238E27FC236}">
                <a16:creationId xmlns:a16="http://schemas.microsoft.com/office/drawing/2014/main" id="{7CBEC2EB-17E6-D848-AF9F-48D4873D9EE7}"/>
              </a:ext>
            </a:extLst>
          </p:cNvPr>
          <p:cNvSpPr>
            <a:spLocks noGrp="1"/>
          </p:cNvSpPr>
          <p:nvPr>
            <p:ph type="sldNum" sz="quarter" idx="12"/>
          </p:nvPr>
        </p:nvSpPr>
        <p:spPr>
          <a:xfrm>
            <a:off x="11878811" y="6560191"/>
            <a:ext cx="301761" cy="279554"/>
          </a:xfrm>
        </p:spPr>
        <p:txBody>
          <a:bodyPr/>
          <a:lstStyle/>
          <a:p>
            <a:pPr algn="ctr"/>
            <a:fld id="{9168D7A0-7E5A-E44D-A5A6-8CAAE1975DEA}" type="slidenum">
              <a:rPr lang="en-US" smtClean="0"/>
              <a:pPr algn="ctr"/>
              <a:t>13</a:t>
            </a:fld>
            <a:endParaRPr lang="en-US" dirty="0"/>
          </a:p>
        </p:txBody>
      </p:sp>
      <p:sp>
        <p:nvSpPr>
          <p:cNvPr id="32" name="TextBox 31">
            <a:extLst>
              <a:ext uri="{FF2B5EF4-FFF2-40B4-BE49-F238E27FC236}">
                <a16:creationId xmlns:a16="http://schemas.microsoft.com/office/drawing/2014/main" id="{E426D1DA-0EF8-FA40-95F1-E4FCF458CC15}"/>
              </a:ext>
            </a:extLst>
          </p:cNvPr>
          <p:cNvSpPr txBox="1"/>
          <p:nvPr/>
        </p:nvSpPr>
        <p:spPr>
          <a:xfrm>
            <a:off x="47874" y="592140"/>
            <a:ext cx="12191999" cy="584775"/>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In order to verify observation we derived from the confusion matrix we created bunch of images which model has never seen at all.</a:t>
            </a:r>
          </a:p>
        </p:txBody>
      </p:sp>
      <p:pic>
        <p:nvPicPr>
          <p:cNvPr id="9" name="Picture 8" descr="A screenshot of a cell phone&#10;&#10;Description automatically generated">
            <a:extLst>
              <a:ext uri="{FF2B5EF4-FFF2-40B4-BE49-F238E27FC236}">
                <a16:creationId xmlns:a16="http://schemas.microsoft.com/office/drawing/2014/main" id="{1A8D7044-3B74-EC41-8BE4-F541C856E329}"/>
              </a:ext>
            </a:extLst>
          </p:cNvPr>
          <p:cNvPicPr>
            <a:picLocks noChangeAspect="1"/>
          </p:cNvPicPr>
          <p:nvPr/>
        </p:nvPicPr>
        <p:blipFill>
          <a:blip r:embed="rId2">
            <a:alphaModFix amt="75000"/>
          </a:blip>
          <a:stretch>
            <a:fillRect/>
          </a:stretch>
        </p:blipFill>
        <p:spPr>
          <a:xfrm>
            <a:off x="146635" y="1204827"/>
            <a:ext cx="5658742" cy="2043480"/>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53034DFF-39A8-E647-B9DF-0A86973DA182}"/>
              </a:ext>
            </a:extLst>
          </p:cNvPr>
          <p:cNvPicPr>
            <a:picLocks noChangeAspect="1"/>
          </p:cNvPicPr>
          <p:nvPr/>
        </p:nvPicPr>
        <p:blipFill>
          <a:blip r:embed="rId3">
            <a:alphaModFix amt="75000"/>
          </a:blip>
          <a:stretch>
            <a:fillRect/>
          </a:stretch>
        </p:blipFill>
        <p:spPr>
          <a:xfrm>
            <a:off x="5964865" y="1275906"/>
            <a:ext cx="6064826" cy="1967057"/>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0979795F-4C40-6949-BAD3-C50B88442BA1}"/>
              </a:ext>
            </a:extLst>
          </p:cNvPr>
          <p:cNvPicPr>
            <a:picLocks noChangeAspect="1"/>
          </p:cNvPicPr>
          <p:nvPr/>
        </p:nvPicPr>
        <p:blipFill>
          <a:blip r:embed="rId4"/>
          <a:stretch>
            <a:fillRect/>
          </a:stretch>
        </p:blipFill>
        <p:spPr>
          <a:xfrm>
            <a:off x="5964865" y="3476236"/>
            <a:ext cx="5936512" cy="2104459"/>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9893C7FB-C49D-E249-B358-C3BA06F5538A}"/>
              </a:ext>
            </a:extLst>
          </p:cNvPr>
          <p:cNvPicPr>
            <a:picLocks noChangeAspect="1"/>
          </p:cNvPicPr>
          <p:nvPr/>
        </p:nvPicPr>
        <p:blipFill>
          <a:blip r:embed="rId5"/>
          <a:stretch>
            <a:fillRect/>
          </a:stretch>
        </p:blipFill>
        <p:spPr>
          <a:xfrm>
            <a:off x="146634" y="3522597"/>
            <a:ext cx="5529952" cy="2058099"/>
          </a:xfrm>
          <a:prstGeom prst="rect">
            <a:avLst/>
          </a:prstGeom>
        </p:spPr>
      </p:pic>
    </p:spTree>
    <p:extLst>
      <p:ext uri="{BB962C8B-B14F-4D97-AF65-F5344CB8AC3E}">
        <p14:creationId xmlns:p14="http://schemas.microsoft.com/office/powerpoint/2010/main" val="1206423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DBDC-1407-4A4A-8CC0-D8C7FA06747E}"/>
              </a:ext>
            </a:extLst>
          </p:cNvPr>
          <p:cNvSpPr>
            <a:spLocks noGrp="1"/>
          </p:cNvSpPr>
          <p:nvPr>
            <p:ph type="title"/>
          </p:nvPr>
        </p:nvSpPr>
        <p:spPr>
          <a:xfrm>
            <a:off x="0" y="18255"/>
            <a:ext cx="12192000" cy="612687"/>
          </a:xfrm>
        </p:spPr>
        <p:txBody>
          <a:bodyPr>
            <a:normAutofit fontScale="90000"/>
          </a:bodyPr>
          <a:lstStyle/>
          <a:p>
            <a:r>
              <a:rPr lang="en-US" dirty="0"/>
              <a:t>Learning Algorithms – Multi-Layer Perceptron</a:t>
            </a:r>
          </a:p>
        </p:txBody>
      </p:sp>
      <p:sp>
        <p:nvSpPr>
          <p:cNvPr id="3" name="Footer Placeholder 2">
            <a:extLst>
              <a:ext uri="{FF2B5EF4-FFF2-40B4-BE49-F238E27FC236}">
                <a16:creationId xmlns:a16="http://schemas.microsoft.com/office/drawing/2014/main" id="{9E1BE4E6-D0EF-1B42-9F44-B38625033919}"/>
              </a:ext>
            </a:extLst>
          </p:cNvPr>
          <p:cNvSpPr>
            <a:spLocks noGrp="1"/>
          </p:cNvSpPr>
          <p:nvPr>
            <p:ph type="ftr" sz="quarter" idx="11"/>
          </p:nvPr>
        </p:nvSpPr>
        <p:spPr>
          <a:xfrm>
            <a:off x="4036478" y="6487110"/>
            <a:ext cx="4114800" cy="365125"/>
          </a:xfrm>
        </p:spPr>
        <p:txBody>
          <a:bodyPr/>
          <a:lstStyle/>
          <a:p>
            <a:r>
              <a:rPr lang="en-US" dirty="0"/>
              <a:t>Indian Institute of Management, Ahmedabad</a:t>
            </a:r>
          </a:p>
        </p:txBody>
      </p:sp>
      <p:sp>
        <p:nvSpPr>
          <p:cNvPr id="17" name="Slide Number Placeholder 16">
            <a:extLst>
              <a:ext uri="{FF2B5EF4-FFF2-40B4-BE49-F238E27FC236}">
                <a16:creationId xmlns:a16="http://schemas.microsoft.com/office/drawing/2014/main" id="{7CBEC2EB-17E6-D848-AF9F-48D4873D9EE7}"/>
              </a:ext>
            </a:extLst>
          </p:cNvPr>
          <p:cNvSpPr>
            <a:spLocks noGrp="1"/>
          </p:cNvSpPr>
          <p:nvPr>
            <p:ph type="sldNum" sz="quarter" idx="12"/>
          </p:nvPr>
        </p:nvSpPr>
        <p:spPr>
          <a:xfrm>
            <a:off x="11878811" y="6560191"/>
            <a:ext cx="301761" cy="279554"/>
          </a:xfrm>
        </p:spPr>
        <p:txBody>
          <a:bodyPr/>
          <a:lstStyle/>
          <a:p>
            <a:pPr algn="ctr"/>
            <a:fld id="{9168D7A0-7E5A-E44D-A5A6-8CAAE1975DEA}" type="slidenum">
              <a:rPr lang="en-US" smtClean="0"/>
              <a:pPr algn="ctr"/>
              <a:t>14</a:t>
            </a:fld>
            <a:endParaRPr lang="en-US" dirty="0"/>
          </a:p>
        </p:txBody>
      </p:sp>
      <p:sp>
        <p:nvSpPr>
          <p:cNvPr id="5" name="TextBox 4">
            <a:extLst>
              <a:ext uri="{FF2B5EF4-FFF2-40B4-BE49-F238E27FC236}">
                <a16:creationId xmlns:a16="http://schemas.microsoft.com/office/drawing/2014/main" id="{496BC94C-552A-DE4E-A6D2-1DE33762D13F}"/>
              </a:ext>
            </a:extLst>
          </p:cNvPr>
          <p:cNvSpPr txBox="1"/>
          <p:nvPr/>
        </p:nvSpPr>
        <p:spPr>
          <a:xfrm>
            <a:off x="105914" y="630942"/>
            <a:ext cx="11940774" cy="1077218"/>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We have used Random Search Parameter Tuning; Random search is an approach to parameter tuning that will sample algorithm parameters from a random distribution (i.e. uniform) for a fixed number of iterations. We have tried RandomizedSearchCV to find optimized set of hyper-parameters. we tried following combination:</a:t>
            </a:r>
          </a:p>
          <a:p>
            <a:pPr algn="just"/>
            <a:endParaRPr lang="en-US" sz="1600" dirty="0">
              <a:solidFill>
                <a:schemeClr val="bg1"/>
              </a:solidFill>
              <a:latin typeface="Avenir Next LT Pro" panose="020B0504020202020204" pitchFamily="34" charset="77"/>
            </a:endParaRPr>
          </a:p>
        </p:txBody>
      </p:sp>
      <p:sp>
        <p:nvSpPr>
          <p:cNvPr id="6" name="TextBox 5">
            <a:extLst>
              <a:ext uri="{FF2B5EF4-FFF2-40B4-BE49-F238E27FC236}">
                <a16:creationId xmlns:a16="http://schemas.microsoft.com/office/drawing/2014/main" id="{11C3AA19-6654-E744-8E33-C9FEFA8F941C}"/>
              </a:ext>
            </a:extLst>
          </p:cNvPr>
          <p:cNvSpPr txBox="1"/>
          <p:nvPr/>
        </p:nvSpPr>
        <p:spPr>
          <a:xfrm>
            <a:off x="105914" y="5642283"/>
            <a:ext cx="11940774" cy="584775"/>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bg1"/>
                </a:solidFill>
                <a:latin typeface="Avenir Next LT Pro" panose="020B0504020202020204" pitchFamily="34" charset="77"/>
              </a:rPr>
              <a:t>Best Parameter found is: {'solver': 'sgd', 'max_iter': 1000, 'hidden_layer_sizes': (1024,), 'alpha': 0.001}	</a:t>
            </a:r>
          </a:p>
          <a:p>
            <a:pPr marL="285750" indent="-285750" algn="just">
              <a:buFont typeface="Arial" panose="020B0604020202020204" pitchFamily="34" charset="0"/>
              <a:buChar char="•"/>
            </a:pPr>
            <a:r>
              <a:rPr lang="en-US" sz="1600" dirty="0">
                <a:solidFill>
                  <a:schemeClr val="bg1"/>
                </a:solidFill>
                <a:latin typeface="Avenir Next LT Pro" panose="020B0504020202020204" pitchFamily="34" charset="77"/>
              </a:rPr>
              <a:t>Constant Learning Rate has good learning rate.</a:t>
            </a:r>
          </a:p>
        </p:txBody>
      </p:sp>
      <p:pic>
        <p:nvPicPr>
          <p:cNvPr id="7" name="Picture 6" descr="A close up of a map&#10;&#10;Description automatically generated">
            <a:extLst>
              <a:ext uri="{FF2B5EF4-FFF2-40B4-BE49-F238E27FC236}">
                <a16:creationId xmlns:a16="http://schemas.microsoft.com/office/drawing/2014/main" id="{D42C3487-730A-CB4D-8C87-E78C9439ADE4}"/>
              </a:ext>
            </a:extLst>
          </p:cNvPr>
          <p:cNvPicPr>
            <a:picLocks noChangeAspect="1"/>
          </p:cNvPicPr>
          <p:nvPr/>
        </p:nvPicPr>
        <p:blipFill>
          <a:blip r:embed="rId2">
            <a:alphaModFix amt="75000"/>
          </a:blip>
          <a:stretch>
            <a:fillRect/>
          </a:stretch>
        </p:blipFill>
        <p:spPr>
          <a:xfrm>
            <a:off x="186958" y="1466916"/>
            <a:ext cx="5917589" cy="3945059"/>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D2FCBD06-A4B3-A34F-8650-914006E49D92}"/>
              </a:ext>
            </a:extLst>
          </p:cNvPr>
          <p:cNvPicPr>
            <a:picLocks noChangeAspect="1"/>
          </p:cNvPicPr>
          <p:nvPr/>
        </p:nvPicPr>
        <p:blipFill>
          <a:blip r:embed="rId3">
            <a:alphaModFix amt="90000"/>
          </a:blip>
          <a:stretch>
            <a:fillRect/>
          </a:stretch>
        </p:blipFill>
        <p:spPr>
          <a:xfrm>
            <a:off x="6209414" y="1609504"/>
            <a:ext cx="5917589" cy="1716601"/>
          </a:xfrm>
          <a:prstGeom prst="rect">
            <a:avLst/>
          </a:prstGeom>
        </p:spPr>
      </p:pic>
    </p:spTree>
    <p:extLst>
      <p:ext uri="{BB962C8B-B14F-4D97-AF65-F5344CB8AC3E}">
        <p14:creationId xmlns:p14="http://schemas.microsoft.com/office/powerpoint/2010/main" val="3487296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DBDC-1407-4A4A-8CC0-D8C7FA06747E}"/>
              </a:ext>
            </a:extLst>
          </p:cNvPr>
          <p:cNvSpPr>
            <a:spLocks noGrp="1"/>
          </p:cNvSpPr>
          <p:nvPr>
            <p:ph type="title"/>
          </p:nvPr>
        </p:nvSpPr>
        <p:spPr>
          <a:xfrm>
            <a:off x="0" y="18255"/>
            <a:ext cx="12192000" cy="612687"/>
          </a:xfrm>
        </p:spPr>
        <p:txBody>
          <a:bodyPr>
            <a:noAutofit/>
          </a:bodyPr>
          <a:lstStyle/>
          <a:p>
            <a:r>
              <a:rPr lang="en-US" sz="3600" dirty="0"/>
              <a:t>Learning Algorithms – MLP - Matrix</a:t>
            </a:r>
          </a:p>
        </p:txBody>
      </p:sp>
      <p:sp>
        <p:nvSpPr>
          <p:cNvPr id="3" name="Footer Placeholder 2">
            <a:extLst>
              <a:ext uri="{FF2B5EF4-FFF2-40B4-BE49-F238E27FC236}">
                <a16:creationId xmlns:a16="http://schemas.microsoft.com/office/drawing/2014/main" id="{9E1BE4E6-D0EF-1B42-9F44-B38625033919}"/>
              </a:ext>
            </a:extLst>
          </p:cNvPr>
          <p:cNvSpPr>
            <a:spLocks noGrp="1"/>
          </p:cNvSpPr>
          <p:nvPr>
            <p:ph type="ftr" sz="quarter" idx="11"/>
          </p:nvPr>
        </p:nvSpPr>
        <p:spPr>
          <a:xfrm>
            <a:off x="4036478" y="6487110"/>
            <a:ext cx="4114800" cy="365125"/>
          </a:xfrm>
        </p:spPr>
        <p:txBody>
          <a:bodyPr/>
          <a:lstStyle/>
          <a:p>
            <a:r>
              <a:rPr lang="en-US" dirty="0"/>
              <a:t>Indian Institute of Management, Ahmedabad</a:t>
            </a:r>
          </a:p>
        </p:txBody>
      </p:sp>
      <p:sp>
        <p:nvSpPr>
          <p:cNvPr id="17" name="Slide Number Placeholder 16">
            <a:extLst>
              <a:ext uri="{FF2B5EF4-FFF2-40B4-BE49-F238E27FC236}">
                <a16:creationId xmlns:a16="http://schemas.microsoft.com/office/drawing/2014/main" id="{7CBEC2EB-17E6-D848-AF9F-48D4873D9EE7}"/>
              </a:ext>
            </a:extLst>
          </p:cNvPr>
          <p:cNvSpPr>
            <a:spLocks noGrp="1"/>
          </p:cNvSpPr>
          <p:nvPr>
            <p:ph type="sldNum" sz="quarter" idx="12"/>
          </p:nvPr>
        </p:nvSpPr>
        <p:spPr>
          <a:xfrm>
            <a:off x="11878811" y="6560191"/>
            <a:ext cx="301761" cy="279554"/>
          </a:xfrm>
        </p:spPr>
        <p:txBody>
          <a:bodyPr/>
          <a:lstStyle/>
          <a:p>
            <a:pPr algn="ctr"/>
            <a:fld id="{9168D7A0-7E5A-E44D-A5A6-8CAAE1975DEA}" type="slidenum">
              <a:rPr lang="en-US" smtClean="0"/>
              <a:pPr algn="ctr"/>
              <a:t>15</a:t>
            </a:fld>
            <a:endParaRPr lang="en-US" dirty="0"/>
          </a:p>
        </p:txBody>
      </p:sp>
      <p:sp>
        <p:nvSpPr>
          <p:cNvPr id="32" name="TextBox 31">
            <a:extLst>
              <a:ext uri="{FF2B5EF4-FFF2-40B4-BE49-F238E27FC236}">
                <a16:creationId xmlns:a16="http://schemas.microsoft.com/office/drawing/2014/main" id="{E426D1DA-0EF8-FA40-95F1-E4FCF458CC15}"/>
              </a:ext>
            </a:extLst>
          </p:cNvPr>
          <p:cNvSpPr txBox="1"/>
          <p:nvPr/>
        </p:nvSpPr>
        <p:spPr>
          <a:xfrm>
            <a:off x="47875" y="506826"/>
            <a:ext cx="5811694" cy="338554"/>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Accuracy with Test dataset:</a:t>
            </a:r>
          </a:p>
        </p:txBody>
      </p:sp>
      <p:sp>
        <p:nvSpPr>
          <p:cNvPr id="33" name="TextBox 32">
            <a:extLst>
              <a:ext uri="{FF2B5EF4-FFF2-40B4-BE49-F238E27FC236}">
                <a16:creationId xmlns:a16="http://schemas.microsoft.com/office/drawing/2014/main" id="{EEBC6E62-0CA8-2C48-B59A-65292AFC2286}"/>
              </a:ext>
            </a:extLst>
          </p:cNvPr>
          <p:cNvSpPr txBox="1"/>
          <p:nvPr/>
        </p:nvSpPr>
        <p:spPr>
          <a:xfrm>
            <a:off x="47875" y="4575692"/>
            <a:ext cx="11883057" cy="1815882"/>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Our final MLP model has achieved test accuracy of </a:t>
            </a:r>
            <a:r>
              <a:rPr lang="en-US" sz="1600" b="1" dirty="0">
                <a:solidFill>
                  <a:schemeClr val="bg1"/>
                </a:solidFill>
                <a:latin typeface="Avenir Next LT Pro" panose="020B0504020202020204" pitchFamily="34" charset="77"/>
              </a:rPr>
              <a:t>81.35%.</a:t>
            </a:r>
          </a:p>
          <a:p>
            <a:pPr algn="just"/>
            <a:endParaRPr lang="en-US" sz="1600" b="1" dirty="0">
              <a:solidFill>
                <a:schemeClr val="bg1"/>
              </a:solidFill>
              <a:latin typeface="Avenir Next LT Pro" panose="020B0504020202020204" pitchFamily="34" charset="77"/>
            </a:endParaRPr>
          </a:p>
          <a:p>
            <a:pPr algn="just"/>
            <a:r>
              <a:rPr lang="en-US" sz="1600" dirty="0">
                <a:solidFill>
                  <a:schemeClr val="bg1"/>
                </a:solidFill>
                <a:latin typeface="Avenir Next LT Pro" panose="020B0504020202020204" pitchFamily="34" charset="77"/>
              </a:rPr>
              <a:t>Conclusion from Confusion Metric chart, we see many clusters but predominately there two clusters. First clusters around classes 0 – 10 and second is around classes 20 – 32, and these classes range turned out to be speed limits signs and some road signs with triangular shapes.  </a:t>
            </a:r>
          </a:p>
          <a:p>
            <a:pPr algn="just"/>
            <a:endParaRPr lang="en-US" sz="1600" dirty="0">
              <a:solidFill>
                <a:schemeClr val="bg1"/>
              </a:solidFill>
              <a:latin typeface="Avenir Next LT Pro" panose="020B0504020202020204" pitchFamily="34" charset="77"/>
            </a:endParaRPr>
          </a:p>
          <a:p>
            <a:pPr algn="just"/>
            <a:r>
              <a:rPr lang="en-US" sz="1600" dirty="0">
                <a:solidFill>
                  <a:schemeClr val="bg1"/>
                </a:solidFill>
                <a:latin typeface="Avenir Next LT Pro" panose="020B0504020202020204" pitchFamily="34" charset="77"/>
              </a:rPr>
              <a:t>So our model is misclassified speed signs among themselves and signs with triangular shapes.</a:t>
            </a:r>
          </a:p>
        </p:txBody>
      </p:sp>
      <p:sp>
        <p:nvSpPr>
          <p:cNvPr id="42" name="TextBox 41">
            <a:extLst>
              <a:ext uri="{FF2B5EF4-FFF2-40B4-BE49-F238E27FC236}">
                <a16:creationId xmlns:a16="http://schemas.microsoft.com/office/drawing/2014/main" id="{76D2E64B-C15D-4B48-9296-A196F884F769}"/>
              </a:ext>
            </a:extLst>
          </p:cNvPr>
          <p:cNvSpPr txBox="1"/>
          <p:nvPr/>
        </p:nvSpPr>
        <p:spPr>
          <a:xfrm>
            <a:off x="5556099" y="506210"/>
            <a:ext cx="2749613" cy="338554"/>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Confusion Metric</a:t>
            </a:r>
          </a:p>
        </p:txBody>
      </p:sp>
      <p:pic>
        <p:nvPicPr>
          <p:cNvPr id="13" name="Picture 12" descr="A screenshot of a cell phone&#10;&#10;Description automatically generated">
            <a:extLst>
              <a:ext uri="{FF2B5EF4-FFF2-40B4-BE49-F238E27FC236}">
                <a16:creationId xmlns:a16="http://schemas.microsoft.com/office/drawing/2014/main" id="{B74A07D9-6564-7A41-A88A-583439515509}"/>
              </a:ext>
            </a:extLst>
          </p:cNvPr>
          <p:cNvPicPr/>
          <p:nvPr/>
        </p:nvPicPr>
        <p:blipFill>
          <a:blip r:embed="rId2" cstate="print">
            <a:alphaModFix amt="75000"/>
            <a:extLst>
              <a:ext uri="{28A0092B-C50C-407E-A947-70E740481C1C}">
                <a14:useLocalDpi xmlns:a14="http://schemas.microsoft.com/office/drawing/2010/main" val="0"/>
              </a:ext>
            </a:extLst>
          </a:blip>
          <a:stretch>
            <a:fillRect/>
          </a:stretch>
        </p:blipFill>
        <p:spPr>
          <a:xfrm>
            <a:off x="128059" y="940299"/>
            <a:ext cx="4688279" cy="1815881"/>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C9394CD7-A7A7-F143-8FB2-971F975AD595}"/>
              </a:ext>
            </a:extLst>
          </p:cNvPr>
          <p:cNvPicPr/>
          <p:nvPr/>
        </p:nvPicPr>
        <p:blipFill>
          <a:blip r:embed="rId3">
            <a:alphaModFix amt="75000"/>
            <a:extLst>
              <a:ext uri="{28A0092B-C50C-407E-A947-70E740481C1C}">
                <a14:useLocalDpi xmlns:a14="http://schemas.microsoft.com/office/drawing/2010/main" val="0"/>
              </a:ext>
            </a:extLst>
          </a:blip>
          <a:stretch>
            <a:fillRect/>
          </a:stretch>
        </p:blipFill>
        <p:spPr>
          <a:xfrm>
            <a:off x="5149416" y="940299"/>
            <a:ext cx="3428365" cy="2742565"/>
          </a:xfrm>
          <a:prstGeom prst="rect">
            <a:avLst/>
          </a:prstGeom>
          <a:ln>
            <a:solidFill>
              <a:schemeClr val="tx1"/>
            </a:solidFill>
          </a:ln>
        </p:spPr>
      </p:pic>
      <p:pic>
        <p:nvPicPr>
          <p:cNvPr id="15" name="Picture 14" descr="A screenshot of a cell phone&#10;&#10;Description automatically generated">
            <a:extLst>
              <a:ext uri="{FF2B5EF4-FFF2-40B4-BE49-F238E27FC236}">
                <a16:creationId xmlns:a16="http://schemas.microsoft.com/office/drawing/2014/main" id="{60B55CF3-037D-E44E-94D5-319B67DF2DDD}"/>
              </a:ext>
            </a:extLst>
          </p:cNvPr>
          <p:cNvPicPr/>
          <p:nvPr/>
        </p:nvPicPr>
        <p:blipFill>
          <a:blip r:embed="rId4" cstate="print">
            <a:alphaModFix amt="75000"/>
            <a:extLst>
              <a:ext uri="{28A0092B-C50C-407E-A947-70E740481C1C}">
                <a14:useLocalDpi xmlns:a14="http://schemas.microsoft.com/office/drawing/2010/main" val="0"/>
              </a:ext>
            </a:extLst>
          </a:blip>
          <a:stretch>
            <a:fillRect/>
          </a:stretch>
        </p:blipFill>
        <p:spPr>
          <a:xfrm>
            <a:off x="8763176" y="324598"/>
            <a:ext cx="3167755" cy="4251094"/>
          </a:xfrm>
          <a:prstGeom prst="rect">
            <a:avLst/>
          </a:prstGeom>
          <a:ln>
            <a:solidFill>
              <a:schemeClr val="tx1"/>
            </a:solidFill>
          </a:ln>
        </p:spPr>
      </p:pic>
    </p:spTree>
    <p:extLst>
      <p:ext uri="{BB962C8B-B14F-4D97-AF65-F5344CB8AC3E}">
        <p14:creationId xmlns:p14="http://schemas.microsoft.com/office/powerpoint/2010/main" val="770482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DBDC-1407-4A4A-8CC0-D8C7FA06747E}"/>
              </a:ext>
            </a:extLst>
          </p:cNvPr>
          <p:cNvSpPr>
            <a:spLocks noGrp="1"/>
          </p:cNvSpPr>
          <p:nvPr>
            <p:ph type="title"/>
          </p:nvPr>
        </p:nvSpPr>
        <p:spPr>
          <a:xfrm>
            <a:off x="0" y="18255"/>
            <a:ext cx="12192000" cy="612687"/>
          </a:xfrm>
        </p:spPr>
        <p:txBody>
          <a:bodyPr>
            <a:noAutofit/>
          </a:bodyPr>
          <a:lstStyle/>
          <a:p>
            <a:r>
              <a:rPr lang="en-US" sz="3600" dirty="0"/>
              <a:t>Learning Algorithms – MLP – New Images</a:t>
            </a:r>
          </a:p>
        </p:txBody>
      </p:sp>
      <p:sp>
        <p:nvSpPr>
          <p:cNvPr id="3" name="Footer Placeholder 2">
            <a:extLst>
              <a:ext uri="{FF2B5EF4-FFF2-40B4-BE49-F238E27FC236}">
                <a16:creationId xmlns:a16="http://schemas.microsoft.com/office/drawing/2014/main" id="{9E1BE4E6-D0EF-1B42-9F44-B38625033919}"/>
              </a:ext>
            </a:extLst>
          </p:cNvPr>
          <p:cNvSpPr>
            <a:spLocks noGrp="1"/>
          </p:cNvSpPr>
          <p:nvPr>
            <p:ph type="ftr" sz="quarter" idx="11"/>
          </p:nvPr>
        </p:nvSpPr>
        <p:spPr>
          <a:xfrm>
            <a:off x="4036478" y="6487110"/>
            <a:ext cx="4114800" cy="365125"/>
          </a:xfrm>
        </p:spPr>
        <p:txBody>
          <a:bodyPr/>
          <a:lstStyle/>
          <a:p>
            <a:r>
              <a:rPr lang="en-US" dirty="0"/>
              <a:t>Indian Institute of Management, Ahmedabad</a:t>
            </a:r>
          </a:p>
        </p:txBody>
      </p:sp>
      <p:sp>
        <p:nvSpPr>
          <p:cNvPr id="17" name="Slide Number Placeholder 16">
            <a:extLst>
              <a:ext uri="{FF2B5EF4-FFF2-40B4-BE49-F238E27FC236}">
                <a16:creationId xmlns:a16="http://schemas.microsoft.com/office/drawing/2014/main" id="{7CBEC2EB-17E6-D848-AF9F-48D4873D9EE7}"/>
              </a:ext>
            </a:extLst>
          </p:cNvPr>
          <p:cNvSpPr>
            <a:spLocks noGrp="1"/>
          </p:cNvSpPr>
          <p:nvPr>
            <p:ph type="sldNum" sz="quarter" idx="12"/>
          </p:nvPr>
        </p:nvSpPr>
        <p:spPr>
          <a:xfrm>
            <a:off x="11878811" y="6560191"/>
            <a:ext cx="301761" cy="279554"/>
          </a:xfrm>
        </p:spPr>
        <p:txBody>
          <a:bodyPr/>
          <a:lstStyle/>
          <a:p>
            <a:pPr algn="ctr"/>
            <a:fld id="{9168D7A0-7E5A-E44D-A5A6-8CAAE1975DEA}" type="slidenum">
              <a:rPr lang="en-US" smtClean="0"/>
              <a:pPr algn="ctr"/>
              <a:t>16</a:t>
            </a:fld>
            <a:endParaRPr lang="en-US" dirty="0"/>
          </a:p>
        </p:txBody>
      </p:sp>
      <p:sp>
        <p:nvSpPr>
          <p:cNvPr id="32" name="TextBox 31">
            <a:extLst>
              <a:ext uri="{FF2B5EF4-FFF2-40B4-BE49-F238E27FC236}">
                <a16:creationId xmlns:a16="http://schemas.microsoft.com/office/drawing/2014/main" id="{E426D1DA-0EF8-FA40-95F1-E4FCF458CC15}"/>
              </a:ext>
            </a:extLst>
          </p:cNvPr>
          <p:cNvSpPr txBox="1"/>
          <p:nvPr/>
        </p:nvSpPr>
        <p:spPr>
          <a:xfrm>
            <a:off x="47874" y="592140"/>
            <a:ext cx="12191999" cy="584775"/>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In order to verify observation we derived from the confusion matrix we created bunch of images which model has never seen at all.</a:t>
            </a:r>
          </a:p>
        </p:txBody>
      </p:sp>
      <p:pic>
        <p:nvPicPr>
          <p:cNvPr id="5" name="Picture 4" descr="A screenshot of a cell phone&#10;&#10;Description automatically generated">
            <a:extLst>
              <a:ext uri="{FF2B5EF4-FFF2-40B4-BE49-F238E27FC236}">
                <a16:creationId xmlns:a16="http://schemas.microsoft.com/office/drawing/2014/main" id="{197559FE-9E8D-F344-BC83-A4A0631046F9}"/>
              </a:ext>
            </a:extLst>
          </p:cNvPr>
          <p:cNvPicPr>
            <a:picLocks noChangeAspect="1"/>
          </p:cNvPicPr>
          <p:nvPr/>
        </p:nvPicPr>
        <p:blipFill>
          <a:blip r:embed="rId2">
            <a:alphaModFix amt="75000"/>
          </a:blip>
          <a:stretch>
            <a:fillRect/>
          </a:stretch>
        </p:blipFill>
        <p:spPr>
          <a:xfrm>
            <a:off x="146635" y="1176915"/>
            <a:ext cx="5529952" cy="206290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40179EC-0663-0E46-A385-97B551B13EEE}"/>
              </a:ext>
            </a:extLst>
          </p:cNvPr>
          <p:cNvPicPr>
            <a:picLocks noChangeAspect="1"/>
          </p:cNvPicPr>
          <p:nvPr/>
        </p:nvPicPr>
        <p:blipFill>
          <a:blip r:embed="rId3">
            <a:alphaModFix amt="75000"/>
          </a:blip>
          <a:stretch>
            <a:fillRect/>
          </a:stretch>
        </p:blipFill>
        <p:spPr>
          <a:xfrm>
            <a:off x="5775348" y="1180414"/>
            <a:ext cx="6126029" cy="2049467"/>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4CA2ECC7-E2C5-7141-802B-925982CCA3DB}"/>
              </a:ext>
            </a:extLst>
          </p:cNvPr>
          <p:cNvPicPr>
            <a:picLocks noChangeAspect="1"/>
          </p:cNvPicPr>
          <p:nvPr/>
        </p:nvPicPr>
        <p:blipFill>
          <a:blip r:embed="rId4">
            <a:alphaModFix amt="75000"/>
          </a:blip>
          <a:stretch>
            <a:fillRect/>
          </a:stretch>
        </p:blipFill>
        <p:spPr>
          <a:xfrm>
            <a:off x="146635" y="3425722"/>
            <a:ext cx="5529952" cy="1996966"/>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4984E3B1-99F3-4F42-8EB5-767AC868BD2B}"/>
              </a:ext>
            </a:extLst>
          </p:cNvPr>
          <p:cNvPicPr>
            <a:picLocks noChangeAspect="1"/>
          </p:cNvPicPr>
          <p:nvPr/>
        </p:nvPicPr>
        <p:blipFill>
          <a:blip r:embed="rId5">
            <a:alphaModFix amt="75000"/>
          </a:blip>
          <a:stretch>
            <a:fillRect/>
          </a:stretch>
        </p:blipFill>
        <p:spPr>
          <a:xfrm>
            <a:off x="5775348" y="3439466"/>
            <a:ext cx="6126029" cy="2060782"/>
          </a:xfrm>
          <a:prstGeom prst="rect">
            <a:avLst/>
          </a:prstGeom>
        </p:spPr>
      </p:pic>
    </p:spTree>
    <p:extLst>
      <p:ext uri="{BB962C8B-B14F-4D97-AF65-F5344CB8AC3E}">
        <p14:creationId xmlns:p14="http://schemas.microsoft.com/office/powerpoint/2010/main" val="138963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DBDC-1407-4A4A-8CC0-D8C7FA06747E}"/>
              </a:ext>
            </a:extLst>
          </p:cNvPr>
          <p:cNvSpPr>
            <a:spLocks noGrp="1"/>
          </p:cNvSpPr>
          <p:nvPr>
            <p:ph type="title"/>
          </p:nvPr>
        </p:nvSpPr>
        <p:spPr>
          <a:xfrm>
            <a:off x="0" y="18255"/>
            <a:ext cx="12192000" cy="612687"/>
          </a:xfrm>
        </p:spPr>
        <p:txBody>
          <a:bodyPr>
            <a:normAutofit fontScale="90000"/>
          </a:bodyPr>
          <a:lstStyle/>
          <a:p>
            <a:r>
              <a:rPr lang="en-US" dirty="0"/>
              <a:t>Learning Algorithms – LeNet-5</a:t>
            </a:r>
          </a:p>
        </p:txBody>
      </p:sp>
      <p:sp>
        <p:nvSpPr>
          <p:cNvPr id="3" name="Footer Placeholder 2">
            <a:extLst>
              <a:ext uri="{FF2B5EF4-FFF2-40B4-BE49-F238E27FC236}">
                <a16:creationId xmlns:a16="http://schemas.microsoft.com/office/drawing/2014/main" id="{9E1BE4E6-D0EF-1B42-9F44-B38625033919}"/>
              </a:ext>
            </a:extLst>
          </p:cNvPr>
          <p:cNvSpPr>
            <a:spLocks noGrp="1"/>
          </p:cNvSpPr>
          <p:nvPr>
            <p:ph type="ftr" sz="quarter" idx="11"/>
          </p:nvPr>
        </p:nvSpPr>
        <p:spPr>
          <a:xfrm>
            <a:off x="4036478" y="6487110"/>
            <a:ext cx="4114800" cy="365125"/>
          </a:xfrm>
        </p:spPr>
        <p:txBody>
          <a:bodyPr/>
          <a:lstStyle/>
          <a:p>
            <a:r>
              <a:rPr lang="en-US" dirty="0"/>
              <a:t>Indian Institute of Management, Ahmedabad</a:t>
            </a:r>
          </a:p>
        </p:txBody>
      </p:sp>
      <p:sp>
        <p:nvSpPr>
          <p:cNvPr id="17" name="Slide Number Placeholder 16">
            <a:extLst>
              <a:ext uri="{FF2B5EF4-FFF2-40B4-BE49-F238E27FC236}">
                <a16:creationId xmlns:a16="http://schemas.microsoft.com/office/drawing/2014/main" id="{7CBEC2EB-17E6-D848-AF9F-48D4873D9EE7}"/>
              </a:ext>
            </a:extLst>
          </p:cNvPr>
          <p:cNvSpPr>
            <a:spLocks noGrp="1"/>
          </p:cNvSpPr>
          <p:nvPr>
            <p:ph type="sldNum" sz="quarter" idx="12"/>
          </p:nvPr>
        </p:nvSpPr>
        <p:spPr>
          <a:xfrm>
            <a:off x="11878811" y="6560191"/>
            <a:ext cx="301761" cy="279554"/>
          </a:xfrm>
        </p:spPr>
        <p:txBody>
          <a:bodyPr/>
          <a:lstStyle/>
          <a:p>
            <a:pPr algn="ctr"/>
            <a:fld id="{9168D7A0-7E5A-E44D-A5A6-8CAAE1975DEA}" type="slidenum">
              <a:rPr lang="en-US" smtClean="0"/>
              <a:pPr algn="ctr"/>
              <a:t>17</a:t>
            </a:fld>
            <a:endParaRPr lang="en-US" dirty="0"/>
          </a:p>
        </p:txBody>
      </p:sp>
      <p:sp>
        <p:nvSpPr>
          <p:cNvPr id="5" name="TextBox 4">
            <a:extLst>
              <a:ext uri="{FF2B5EF4-FFF2-40B4-BE49-F238E27FC236}">
                <a16:creationId xmlns:a16="http://schemas.microsoft.com/office/drawing/2014/main" id="{C86B2D6D-F74E-7F4E-8AC6-D8E0D322C630}"/>
              </a:ext>
            </a:extLst>
          </p:cNvPr>
          <p:cNvSpPr txBox="1"/>
          <p:nvPr/>
        </p:nvSpPr>
        <p:spPr>
          <a:xfrm>
            <a:off x="74425" y="513983"/>
            <a:ext cx="12025425" cy="1077218"/>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It consists of two sets of convolutional and average pooling layers, followed by a flattening convolutional layer, then three fully connected layers and finally a softmax classifier.</a:t>
            </a:r>
          </a:p>
          <a:p>
            <a:pPr algn="just"/>
            <a:r>
              <a:rPr lang="en-US" sz="1600" dirty="0">
                <a:solidFill>
                  <a:schemeClr val="bg1"/>
                </a:solidFill>
                <a:latin typeface="Avenir Next LT Pro" panose="020B0504020202020204" pitchFamily="34" charset="77"/>
              </a:rPr>
              <a:t>Image =&gt; Convolution =&gt; ReLU =&gt; Pooling =&gt; Convolution =&gt; ReLU =&gt; Pooling =&gt; FullyConnected =&gt; ReLU =&gt; FullyConnected	</a:t>
            </a:r>
          </a:p>
        </p:txBody>
      </p:sp>
      <p:pic>
        <p:nvPicPr>
          <p:cNvPr id="6" name="Picture 5" descr="A close up of a logo&#10;&#10;Description automatically generated">
            <a:extLst>
              <a:ext uri="{FF2B5EF4-FFF2-40B4-BE49-F238E27FC236}">
                <a16:creationId xmlns:a16="http://schemas.microsoft.com/office/drawing/2014/main" id="{5C962181-31D0-4E4D-AAFE-04A2E2F1E51A}"/>
              </a:ext>
            </a:extLst>
          </p:cNvPr>
          <p:cNvPicPr/>
          <p:nvPr/>
        </p:nvPicPr>
        <p:blipFill>
          <a:blip r:embed="rId2">
            <a:alphaModFix amt="75000"/>
            <a:extLst>
              <a:ext uri="{28A0092B-C50C-407E-A947-70E740481C1C}">
                <a14:useLocalDpi xmlns:a14="http://schemas.microsoft.com/office/drawing/2010/main" val="0"/>
              </a:ext>
            </a:extLst>
          </a:blip>
          <a:stretch>
            <a:fillRect/>
          </a:stretch>
        </p:blipFill>
        <p:spPr>
          <a:xfrm>
            <a:off x="0" y="1882829"/>
            <a:ext cx="5731510" cy="2214806"/>
          </a:xfrm>
          <a:prstGeom prst="rect">
            <a:avLst/>
          </a:prstGeom>
          <a:ln>
            <a:solidFill>
              <a:schemeClr val="tx1"/>
            </a:solidFill>
          </a:ln>
        </p:spPr>
      </p:pic>
      <p:sp>
        <p:nvSpPr>
          <p:cNvPr id="7" name="TextBox 6">
            <a:extLst>
              <a:ext uri="{FF2B5EF4-FFF2-40B4-BE49-F238E27FC236}">
                <a16:creationId xmlns:a16="http://schemas.microsoft.com/office/drawing/2014/main" id="{448D7E80-89D9-8640-B8C9-9E472E5A9A67}"/>
              </a:ext>
            </a:extLst>
          </p:cNvPr>
          <p:cNvSpPr txBox="1"/>
          <p:nvPr/>
        </p:nvSpPr>
        <p:spPr>
          <a:xfrm>
            <a:off x="5805935" y="1538036"/>
            <a:ext cx="6166883" cy="4893647"/>
          </a:xfrm>
          <a:prstGeom prst="rect">
            <a:avLst/>
          </a:prstGeom>
          <a:noFill/>
        </p:spPr>
        <p:txBody>
          <a:bodyPr wrap="square" rtlCol="0">
            <a:spAutoFit/>
          </a:bodyPr>
          <a:lstStyle/>
          <a:p>
            <a:pPr algn="just"/>
            <a:r>
              <a:rPr lang="en-US" sz="1300" dirty="0">
                <a:solidFill>
                  <a:schemeClr val="bg1"/>
                </a:solidFill>
                <a:latin typeface="Avenir Next LT Pro" panose="020B0504020202020204" pitchFamily="34" charset="77"/>
              </a:rPr>
              <a:t>Layer 1 (Convolutional): </a:t>
            </a:r>
          </a:p>
          <a:p>
            <a:pPr algn="just"/>
            <a:r>
              <a:rPr lang="en-US" sz="1300" dirty="0">
                <a:solidFill>
                  <a:schemeClr val="bg1"/>
                </a:solidFill>
                <a:latin typeface="Avenir Next LT Pro" panose="020B0504020202020204" pitchFamily="34" charset="77"/>
              </a:rPr>
              <a:t>Filter: 5×5 </a:t>
            </a:r>
          </a:p>
          <a:p>
            <a:pPr algn="just"/>
            <a:r>
              <a:rPr lang="en-US" sz="1300" dirty="0">
                <a:solidFill>
                  <a:schemeClr val="bg1"/>
                </a:solidFill>
                <a:latin typeface="Avenir Next LT Pro" panose="020B0504020202020204" pitchFamily="34" charset="77"/>
              </a:rPr>
              <a:t>Stride: 1</a:t>
            </a:r>
          </a:p>
          <a:p>
            <a:pPr algn="just"/>
            <a:r>
              <a:rPr lang="en-US" sz="1300" dirty="0">
                <a:solidFill>
                  <a:schemeClr val="bg1"/>
                </a:solidFill>
                <a:latin typeface="Avenir Next LT Pro" panose="020B0504020202020204" pitchFamily="34" charset="77"/>
              </a:rPr>
              <a:t>Output: 28x28x6</a:t>
            </a:r>
          </a:p>
          <a:p>
            <a:pPr algn="just"/>
            <a:r>
              <a:rPr lang="en-US" sz="1300" dirty="0">
                <a:solidFill>
                  <a:schemeClr val="bg1"/>
                </a:solidFill>
                <a:latin typeface="Avenir Next LT Pro" panose="020B0504020202020204" pitchFamily="34" charset="77"/>
              </a:rPr>
              <a:t>Activation: ReLU</a:t>
            </a:r>
          </a:p>
          <a:p>
            <a:pPr algn="just"/>
            <a:r>
              <a:rPr lang="en-US" sz="1300" dirty="0">
                <a:solidFill>
                  <a:schemeClr val="bg1"/>
                </a:solidFill>
                <a:latin typeface="Avenir Next LT Pro" panose="020B0504020202020204" pitchFamily="34" charset="77"/>
              </a:rPr>
              <a:t>Pooling: The output: 14x14x6</a:t>
            </a:r>
          </a:p>
          <a:p>
            <a:pPr algn="just"/>
            <a:endParaRPr lang="en-US" sz="1300" dirty="0">
              <a:solidFill>
                <a:schemeClr val="bg1"/>
              </a:solidFill>
              <a:latin typeface="Avenir Next LT Pro" panose="020B0504020202020204" pitchFamily="34" charset="77"/>
            </a:endParaRPr>
          </a:p>
          <a:p>
            <a:pPr algn="just"/>
            <a:r>
              <a:rPr lang="en-US" sz="1300" dirty="0">
                <a:solidFill>
                  <a:schemeClr val="bg1"/>
                </a:solidFill>
                <a:latin typeface="Avenir Next LT Pro" panose="020B0504020202020204" pitchFamily="34" charset="77"/>
              </a:rPr>
              <a:t>Layer 2 (Convolutional): </a:t>
            </a:r>
          </a:p>
          <a:p>
            <a:pPr algn="just"/>
            <a:r>
              <a:rPr lang="en-US" sz="1300" dirty="0">
                <a:solidFill>
                  <a:schemeClr val="bg1"/>
                </a:solidFill>
                <a:latin typeface="Avenir Next LT Pro" panose="020B0504020202020204" pitchFamily="34" charset="77"/>
              </a:rPr>
              <a:t>Filter: 5×5 </a:t>
            </a:r>
          </a:p>
          <a:p>
            <a:pPr algn="just"/>
            <a:r>
              <a:rPr lang="en-US" sz="1300" dirty="0">
                <a:solidFill>
                  <a:schemeClr val="bg1"/>
                </a:solidFill>
                <a:latin typeface="Avenir Next LT Pro" panose="020B0504020202020204" pitchFamily="34" charset="77"/>
              </a:rPr>
              <a:t>Stride: 2</a:t>
            </a:r>
          </a:p>
          <a:p>
            <a:pPr algn="just"/>
            <a:r>
              <a:rPr lang="en-US" sz="1300" dirty="0">
                <a:solidFill>
                  <a:schemeClr val="bg1"/>
                </a:solidFill>
                <a:latin typeface="Avenir Next LT Pro" panose="020B0504020202020204" pitchFamily="34" charset="77"/>
              </a:rPr>
              <a:t>Output: 10x10x16</a:t>
            </a:r>
          </a:p>
          <a:p>
            <a:pPr algn="just"/>
            <a:r>
              <a:rPr lang="en-US" sz="1300" dirty="0">
                <a:solidFill>
                  <a:schemeClr val="bg1"/>
                </a:solidFill>
                <a:latin typeface="Avenir Next LT Pro" panose="020B0504020202020204" pitchFamily="34" charset="77"/>
              </a:rPr>
              <a:t>Activation: ReLU</a:t>
            </a:r>
          </a:p>
          <a:p>
            <a:pPr algn="just"/>
            <a:r>
              <a:rPr lang="en-US" sz="1300" dirty="0">
                <a:solidFill>
                  <a:schemeClr val="bg1"/>
                </a:solidFill>
                <a:latin typeface="Avenir Next LT Pro" panose="020B0504020202020204" pitchFamily="34" charset="77"/>
              </a:rPr>
              <a:t>Pooling: The output: 5x5x16</a:t>
            </a:r>
          </a:p>
          <a:p>
            <a:pPr algn="just"/>
            <a:endParaRPr lang="en-US" sz="1300" dirty="0">
              <a:solidFill>
                <a:schemeClr val="bg1"/>
              </a:solidFill>
              <a:latin typeface="Avenir Next LT Pro" panose="020B0504020202020204" pitchFamily="34" charset="77"/>
            </a:endParaRPr>
          </a:p>
          <a:p>
            <a:pPr algn="just"/>
            <a:r>
              <a:rPr lang="en-US" sz="1300" dirty="0">
                <a:solidFill>
                  <a:schemeClr val="bg1"/>
                </a:solidFill>
                <a:latin typeface="Avenir Next LT Pro" panose="020B0504020202020204" pitchFamily="34" charset="77"/>
              </a:rPr>
              <a:t>Flattening: Flatten the pooling layer output shape such that it's 1D instead of 3D.</a:t>
            </a:r>
          </a:p>
          <a:p>
            <a:pPr algn="just"/>
            <a:endParaRPr lang="en-US" sz="1300" dirty="0">
              <a:solidFill>
                <a:schemeClr val="bg1"/>
              </a:solidFill>
              <a:latin typeface="Avenir Next LT Pro" panose="020B0504020202020204" pitchFamily="34" charset="77"/>
            </a:endParaRPr>
          </a:p>
          <a:p>
            <a:pPr algn="just"/>
            <a:r>
              <a:rPr lang="en-US" sz="1300" dirty="0">
                <a:solidFill>
                  <a:schemeClr val="bg1"/>
                </a:solidFill>
                <a:latin typeface="Avenir Next LT Pro" panose="020B0504020202020204" pitchFamily="34" charset="77"/>
              </a:rPr>
              <a:t>Layer 3 (Fully Connected): The output :120</a:t>
            </a:r>
          </a:p>
          <a:p>
            <a:pPr algn="just"/>
            <a:r>
              <a:rPr lang="en-US" sz="1300" dirty="0">
                <a:solidFill>
                  <a:schemeClr val="bg1"/>
                </a:solidFill>
                <a:latin typeface="Avenir Next LT Pro" panose="020B0504020202020204" pitchFamily="34" charset="77"/>
              </a:rPr>
              <a:t>Activation: ReLU</a:t>
            </a:r>
          </a:p>
          <a:p>
            <a:pPr algn="just"/>
            <a:endParaRPr lang="en-US" sz="1300" dirty="0">
              <a:solidFill>
                <a:schemeClr val="bg1"/>
              </a:solidFill>
              <a:latin typeface="Avenir Next LT Pro" panose="020B0504020202020204" pitchFamily="34" charset="77"/>
            </a:endParaRPr>
          </a:p>
          <a:p>
            <a:pPr algn="just"/>
            <a:r>
              <a:rPr lang="en-US" sz="1300" dirty="0">
                <a:solidFill>
                  <a:schemeClr val="bg1"/>
                </a:solidFill>
                <a:latin typeface="Avenir Next LT Pro" panose="020B0504020202020204" pitchFamily="34" charset="77"/>
              </a:rPr>
              <a:t>Layer 4 (Fully Connected): the output: 84</a:t>
            </a:r>
          </a:p>
          <a:p>
            <a:pPr algn="just"/>
            <a:r>
              <a:rPr lang="en-US" sz="1300" dirty="0">
                <a:solidFill>
                  <a:schemeClr val="bg1"/>
                </a:solidFill>
                <a:latin typeface="Avenir Next LT Pro" panose="020B0504020202020204" pitchFamily="34" charset="77"/>
              </a:rPr>
              <a:t>Activation: ReLU</a:t>
            </a:r>
          </a:p>
          <a:p>
            <a:pPr algn="just"/>
            <a:endParaRPr lang="en-US" sz="1300" dirty="0">
              <a:solidFill>
                <a:schemeClr val="bg1"/>
              </a:solidFill>
              <a:latin typeface="Avenir Next LT Pro" panose="020B0504020202020204" pitchFamily="34" charset="77"/>
            </a:endParaRPr>
          </a:p>
          <a:p>
            <a:pPr algn="just"/>
            <a:r>
              <a:rPr lang="en-US" sz="1300" dirty="0">
                <a:solidFill>
                  <a:schemeClr val="bg1"/>
                </a:solidFill>
                <a:latin typeface="Avenir Next LT Pro" panose="020B0504020202020204" pitchFamily="34" charset="77"/>
              </a:rPr>
              <a:t>Layer 5 (Fully Connected): The Final output: 43</a:t>
            </a:r>
          </a:p>
        </p:txBody>
      </p:sp>
    </p:spTree>
    <p:extLst>
      <p:ext uri="{BB962C8B-B14F-4D97-AF65-F5344CB8AC3E}">
        <p14:creationId xmlns:p14="http://schemas.microsoft.com/office/powerpoint/2010/main" val="3474522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DBDC-1407-4A4A-8CC0-D8C7FA06747E}"/>
              </a:ext>
            </a:extLst>
          </p:cNvPr>
          <p:cNvSpPr>
            <a:spLocks noGrp="1"/>
          </p:cNvSpPr>
          <p:nvPr>
            <p:ph type="title"/>
          </p:nvPr>
        </p:nvSpPr>
        <p:spPr>
          <a:xfrm>
            <a:off x="0" y="18255"/>
            <a:ext cx="12192000" cy="612687"/>
          </a:xfrm>
        </p:spPr>
        <p:txBody>
          <a:bodyPr>
            <a:noAutofit/>
          </a:bodyPr>
          <a:lstStyle/>
          <a:p>
            <a:r>
              <a:rPr lang="en-US" sz="3600" dirty="0"/>
              <a:t>Learning Algorithms – LeNet-5 – Performance Curve</a:t>
            </a:r>
          </a:p>
        </p:txBody>
      </p:sp>
      <p:sp>
        <p:nvSpPr>
          <p:cNvPr id="3" name="Footer Placeholder 2">
            <a:extLst>
              <a:ext uri="{FF2B5EF4-FFF2-40B4-BE49-F238E27FC236}">
                <a16:creationId xmlns:a16="http://schemas.microsoft.com/office/drawing/2014/main" id="{9E1BE4E6-D0EF-1B42-9F44-B38625033919}"/>
              </a:ext>
            </a:extLst>
          </p:cNvPr>
          <p:cNvSpPr>
            <a:spLocks noGrp="1"/>
          </p:cNvSpPr>
          <p:nvPr>
            <p:ph type="ftr" sz="quarter" idx="11"/>
          </p:nvPr>
        </p:nvSpPr>
        <p:spPr>
          <a:xfrm>
            <a:off x="4036478" y="6487110"/>
            <a:ext cx="4114800" cy="365125"/>
          </a:xfrm>
        </p:spPr>
        <p:txBody>
          <a:bodyPr/>
          <a:lstStyle/>
          <a:p>
            <a:r>
              <a:rPr lang="en-US" dirty="0"/>
              <a:t>Indian Institute of Management, Ahmedabad</a:t>
            </a:r>
          </a:p>
        </p:txBody>
      </p:sp>
      <p:sp>
        <p:nvSpPr>
          <p:cNvPr id="17" name="Slide Number Placeholder 16">
            <a:extLst>
              <a:ext uri="{FF2B5EF4-FFF2-40B4-BE49-F238E27FC236}">
                <a16:creationId xmlns:a16="http://schemas.microsoft.com/office/drawing/2014/main" id="{7CBEC2EB-17E6-D848-AF9F-48D4873D9EE7}"/>
              </a:ext>
            </a:extLst>
          </p:cNvPr>
          <p:cNvSpPr>
            <a:spLocks noGrp="1"/>
          </p:cNvSpPr>
          <p:nvPr>
            <p:ph type="sldNum" sz="quarter" idx="12"/>
          </p:nvPr>
        </p:nvSpPr>
        <p:spPr>
          <a:xfrm>
            <a:off x="11878811" y="6560191"/>
            <a:ext cx="301761" cy="279554"/>
          </a:xfrm>
        </p:spPr>
        <p:txBody>
          <a:bodyPr/>
          <a:lstStyle/>
          <a:p>
            <a:pPr algn="ctr"/>
            <a:fld id="{9168D7A0-7E5A-E44D-A5A6-8CAAE1975DEA}" type="slidenum">
              <a:rPr lang="en-US" smtClean="0"/>
              <a:pPr algn="ctr"/>
              <a:t>18</a:t>
            </a:fld>
            <a:endParaRPr lang="en-US" dirty="0"/>
          </a:p>
        </p:txBody>
      </p:sp>
      <p:sp>
        <p:nvSpPr>
          <p:cNvPr id="33" name="TextBox 32">
            <a:extLst>
              <a:ext uri="{FF2B5EF4-FFF2-40B4-BE49-F238E27FC236}">
                <a16:creationId xmlns:a16="http://schemas.microsoft.com/office/drawing/2014/main" id="{EEBC6E62-0CA8-2C48-B59A-65292AFC2286}"/>
              </a:ext>
            </a:extLst>
          </p:cNvPr>
          <p:cNvSpPr txBox="1"/>
          <p:nvPr/>
        </p:nvSpPr>
        <p:spPr>
          <a:xfrm>
            <a:off x="152349" y="5135449"/>
            <a:ext cx="11883057" cy="1169551"/>
          </a:xfrm>
          <a:prstGeom prst="rect">
            <a:avLst/>
          </a:prstGeom>
          <a:noFill/>
        </p:spPr>
        <p:txBody>
          <a:bodyPr wrap="square" rtlCol="0">
            <a:spAutoFit/>
          </a:bodyPr>
          <a:lstStyle/>
          <a:p>
            <a:pPr algn="just"/>
            <a:r>
              <a:rPr lang="en-US" sz="1400" dirty="0">
                <a:solidFill>
                  <a:schemeClr val="bg1"/>
                </a:solidFill>
                <a:latin typeface="Avenir Next LT Pro" panose="020B0504020202020204" pitchFamily="34" charset="77"/>
              </a:rPr>
              <a:t>EPOCH 30 : Training Accuracy = </a:t>
            </a:r>
            <a:r>
              <a:rPr lang="en-US" sz="1400" b="1" dirty="0">
                <a:solidFill>
                  <a:schemeClr val="bg1"/>
                </a:solidFill>
                <a:latin typeface="Avenir Next LT Pro" panose="020B0504020202020204" pitchFamily="34" charset="77"/>
              </a:rPr>
              <a:t>99.269%</a:t>
            </a:r>
          </a:p>
          <a:p>
            <a:pPr algn="just"/>
            <a:r>
              <a:rPr lang="en-US" sz="1400" dirty="0">
                <a:solidFill>
                  <a:schemeClr val="bg1"/>
                </a:solidFill>
                <a:latin typeface="Avenir Next LT Pro" panose="020B0504020202020204" pitchFamily="34" charset="77"/>
              </a:rPr>
              <a:t>EPOCH 30 : Training Loss = 2.089%</a:t>
            </a:r>
          </a:p>
          <a:p>
            <a:pPr algn="just"/>
            <a:endParaRPr lang="en-US" sz="1400" dirty="0">
              <a:solidFill>
                <a:schemeClr val="bg1"/>
              </a:solidFill>
              <a:latin typeface="Avenir Next LT Pro" panose="020B0504020202020204" pitchFamily="34" charset="77"/>
            </a:endParaRPr>
          </a:p>
          <a:p>
            <a:pPr algn="just"/>
            <a:r>
              <a:rPr lang="en-US" sz="1400" dirty="0">
                <a:solidFill>
                  <a:schemeClr val="bg1"/>
                </a:solidFill>
                <a:latin typeface="Avenir Next LT Pro" panose="020B0504020202020204" pitchFamily="34" charset="77"/>
              </a:rPr>
              <a:t>EPOCH 30 : Validation Accuracy </a:t>
            </a:r>
            <a:r>
              <a:rPr lang="en-US" sz="1400" b="1" dirty="0">
                <a:solidFill>
                  <a:schemeClr val="bg1"/>
                </a:solidFill>
                <a:latin typeface="Avenir Next LT Pro" panose="020B0504020202020204" pitchFamily="34" charset="77"/>
              </a:rPr>
              <a:t>= 92.993%</a:t>
            </a:r>
          </a:p>
          <a:p>
            <a:pPr algn="just"/>
            <a:r>
              <a:rPr lang="en-US" sz="1400" dirty="0">
                <a:solidFill>
                  <a:schemeClr val="bg1"/>
                </a:solidFill>
                <a:latin typeface="Avenir Next LT Pro" panose="020B0504020202020204" pitchFamily="34" charset="77"/>
              </a:rPr>
              <a:t>EPOCH 30 : Validation Loss = 53.410%</a:t>
            </a:r>
          </a:p>
        </p:txBody>
      </p:sp>
      <p:pic>
        <p:nvPicPr>
          <p:cNvPr id="5" name="Picture 4" descr="A close up of a map&#10;&#10;Description automatically generated">
            <a:extLst>
              <a:ext uri="{FF2B5EF4-FFF2-40B4-BE49-F238E27FC236}">
                <a16:creationId xmlns:a16="http://schemas.microsoft.com/office/drawing/2014/main" id="{4A2300D6-281E-9546-B76E-0BCB907649FE}"/>
              </a:ext>
            </a:extLst>
          </p:cNvPr>
          <p:cNvPicPr>
            <a:picLocks noChangeAspect="1"/>
          </p:cNvPicPr>
          <p:nvPr/>
        </p:nvPicPr>
        <p:blipFill>
          <a:blip r:embed="rId2">
            <a:alphaModFix amt="75000"/>
          </a:blip>
          <a:stretch>
            <a:fillRect/>
          </a:stretch>
        </p:blipFill>
        <p:spPr>
          <a:xfrm>
            <a:off x="152349" y="813052"/>
            <a:ext cx="9462977" cy="3785191"/>
          </a:xfrm>
          <a:prstGeom prst="rect">
            <a:avLst/>
          </a:prstGeom>
        </p:spPr>
      </p:pic>
    </p:spTree>
    <p:extLst>
      <p:ext uri="{BB962C8B-B14F-4D97-AF65-F5344CB8AC3E}">
        <p14:creationId xmlns:p14="http://schemas.microsoft.com/office/powerpoint/2010/main" val="386876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DBDC-1407-4A4A-8CC0-D8C7FA06747E}"/>
              </a:ext>
            </a:extLst>
          </p:cNvPr>
          <p:cNvSpPr>
            <a:spLocks noGrp="1"/>
          </p:cNvSpPr>
          <p:nvPr>
            <p:ph type="title"/>
          </p:nvPr>
        </p:nvSpPr>
        <p:spPr>
          <a:xfrm>
            <a:off x="0" y="18255"/>
            <a:ext cx="12192000" cy="612687"/>
          </a:xfrm>
        </p:spPr>
        <p:txBody>
          <a:bodyPr>
            <a:noAutofit/>
          </a:bodyPr>
          <a:lstStyle/>
          <a:p>
            <a:r>
              <a:rPr lang="en-US" sz="3600" dirty="0"/>
              <a:t>Learning Algorithms – LeNet-5 - Matrix</a:t>
            </a:r>
          </a:p>
        </p:txBody>
      </p:sp>
      <p:sp>
        <p:nvSpPr>
          <p:cNvPr id="3" name="Footer Placeholder 2">
            <a:extLst>
              <a:ext uri="{FF2B5EF4-FFF2-40B4-BE49-F238E27FC236}">
                <a16:creationId xmlns:a16="http://schemas.microsoft.com/office/drawing/2014/main" id="{9E1BE4E6-D0EF-1B42-9F44-B38625033919}"/>
              </a:ext>
            </a:extLst>
          </p:cNvPr>
          <p:cNvSpPr>
            <a:spLocks noGrp="1"/>
          </p:cNvSpPr>
          <p:nvPr>
            <p:ph type="ftr" sz="quarter" idx="11"/>
          </p:nvPr>
        </p:nvSpPr>
        <p:spPr>
          <a:xfrm>
            <a:off x="4036478" y="6487110"/>
            <a:ext cx="4114800" cy="365125"/>
          </a:xfrm>
        </p:spPr>
        <p:txBody>
          <a:bodyPr/>
          <a:lstStyle/>
          <a:p>
            <a:r>
              <a:rPr lang="en-US" dirty="0"/>
              <a:t>Indian Institute of Management, Ahmedabad</a:t>
            </a:r>
          </a:p>
        </p:txBody>
      </p:sp>
      <p:sp>
        <p:nvSpPr>
          <p:cNvPr id="17" name="Slide Number Placeholder 16">
            <a:extLst>
              <a:ext uri="{FF2B5EF4-FFF2-40B4-BE49-F238E27FC236}">
                <a16:creationId xmlns:a16="http://schemas.microsoft.com/office/drawing/2014/main" id="{7CBEC2EB-17E6-D848-AF9F-48D4873D9EE7}"/>
              </a:ext>
            </a:extLst>
          </p:cNvPr>
          <p:cNvSpPr>
            <a:spLocks noGrp="1"/>
          </p:cNvSpPr>
          <p:nvPr>
            <p:ph type="sldNum" sz="quarter" idx="12"/>
          </p:nvPr>
        </p:nvSpPr>
        <p:spPr>
          <a:xfrm>
            <a:off x="11878811" y="6560191"/>
            <a:ext cx="301761" cy="279554"/>
          </a:xfrm>
        </p:spPr>
        <p:txBody>
          <a:bodyPr/>
          <a:lstStyle/>
          <a:p>
            <a:pPr algn="ctr"/>
            <a:fld id="{9168D7A0-7E5A-E44D-A5A6-8CAAE1975DEA}" type="slidenum">
              <a:rPr lang="en-US" smtClean="0"/>
              <a:pPr algn="ctr"/>
              <a:t>19</a:t>
            </a:fld>
            <a:endParaRPr lang="en-US" dirty="0"/>
          </a:p>
        </p:txBody>
      </p:sp>
      <p:sp>
        <p:nvSpPr>
          <p:cNvPr id="32" name="TextBox 31">
            <a:extLst>
              <a:ext uri="{FF2B5EF4-FFF2-40B4-BE49-F238E27FC236}">
                <a16:creationId xmlns:a16="http://schemas.microsoft.com/office/drawing/2014/main" id="{E426D1DA-0EF8-FA40-95F1-E4FCF458CC15}"/>
              </a:ext>
            </a:extLst>
          </p:cNvPr>
          <p:cNvSpPr txBox="1"/>
          <p:nvPr/>
        </p:nvSpPr>
        <p:spPr>
          <a:xfrm>
            <a:off x="47875" y="506826"/>
            <a:ext cx="5811694" cy="338554"/>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Accuracy with Test dataset:</a:t>
            </a:r>
          </a:p>
        </p:txBody>
      </p:sp>
      <p:sp>
        <p:nvSpPr>
          <p:cNvPr id="33" name="TextBox 32">
            <a:extLst>
              <a:ext uri="{FF2B5EF4-FFF2-40B4-BE49-F238E27FC236}">
                <a16:creationId xmlns:a16="http://schemas.microsoft.com/office/drawing/2014/main" id="{EEBC6E62-0CA8-2C48-B59A-65292AFC2286}"/>
              </a:ext>
            </a:extLst>
          </p:cNvPr>
          <p:cNvSpPr txBox="1"/>
          <p:nvPr/>
        </p:nvSpPr>
        <p:spPr>
          <a:xfrm>
            <a:off x="47875" y="4575692"/>
            <a:ext cx="11883057" cy="1815882"/>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Our final Lenet-5 model has achieved test accuracy of </a:t>
            </a:r>
            <a:r>
              <a:rPr lang="en-US" sz="1600" b="1" dirty="0">
                <a:solidFill>
                  <a:schemeClr val="bg1"/>
                </a:solidFill>
                <a:latin typeface="Avenir Next LT Pro" panose="020B0504020202020204" pitchFamily="34" charset="77"/>
              </a:rPr>
              <a:t>89.5%.</a:t>
            </a:r>
          </a:p>
          <a:p>
            <a:pPr algn="just"/>
            <a:endParaRPr lang="en-US" sz="1600" b="1" dirty="0">
              <a:solidFill>
                <a:schemeClr val="bg1"/>
              </a:solidFill>
              <a:latin typeface="Avenir Next LT Pro" panose="020B0504020202020204" pitchFamily="34" charset="77"/>
            </a:endParaRPr>
          </a:p>
          <a:p>
            <a:pPr algn="just"/>
            <a:r>
              <a:rPr lang="en-US" sz="1600" dirty="0">
                <a:solidFill>
                  <a:schemeClr val="bg1"/>
                </a:solidFill>
                <a:latin typeface="Avenir Next LT Pro" panose="020B0504020202020204" pitchFamily="34" charset="77"/>
              </a:rPr>
              <a:t>Conclusion from Confusion Metric chart, we less clusters compare to SVM and MLP but predominately there two clusters. First clusters around classes 0 – 10 and second is around classes 23 – 32, and these classes range turned out to be speed limits signs and some road signs with triangular shapes.  </a:t>
            </a:r>
          </a:p>
          <a:p>
            <a:pPr algn="just"/>
            <a:endParaRPr lang="en-US" sz="1600" dirty="0">
              <a:solidFill>
                <a:schemeClr val="bg1"/>
              </a:solidFill>
              <a:latin typeface="Avenir Next LT Pro" panose="020B0504020202020204" pitchFamily="34" charset="77"/>
            </a:endParaRPr>
          </a:p>
          <a:p>
            <a:pPr algn="just"/>
            <a:r>
              <a:rPr lang="en-US" sz="1600" dirty="0">
                <a:solidFill>
                  <a:schemeClr val="bg1"/>
                </a:solidFill>
                <a:latin typeface="Avenir Next LT Pro" panose="020B0504020202020204" pitchFamily="34" charset="77"/>
              </a:rPr>
              <a:t>So our model is misclassified some of the speed signs among themselves and signs with triangular shapes.</a:t>
            </a:r>
          </a:p>
        </p:txBody>
      </p:sp>
      <p:sp>
        <p:nvSpPr>
          <p:cNvPr id="42" name="TextBox 41">
            <a:extLst>
              <a:ext uri="{FF2B5EF4-FFF2-40B4-BE49-F238E27FC236}">
                <a16:creationId xmlns:a16="http://schemas.microsoft.com/office/drawing/2014/main" id="{76D2E64B-C15D-4B48-9296-A196F884F769}"/>
              </a:ext>
            </a:extLst>
          </p:cNvPr>
          <p:cNvSpPr txBox="1"/>
          <p:nvPr/>
        </p:nvSpPr>
        <p:spPr>
          <a:xfrm>
            <a:off x="5556099" y="506210"/>
            <a:ext cx="2749613" cy="338554"/>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Confusion Metric</a:t>
            </a:r>
          </a:p>
        </p:txBody>
      </p:sp>
      <p:pic>
        <p:nvPicPr>
          <p:cNvPr id="13" name="Picture 12">
            <a:extLst>
              <a:ext uri="{FF2B5EF4-FFF2-40B4-BE49-F238E27FC236}">
                <a16:creationId xmlns:a16="http://schemas.microsoft.com/office/drawing/2014/main" id="{572C3790-3AAB-9941-86C2-42C0BE7AF3B4}"/>
              </a:ext>
            </a:extLst>
          </p:cNvPr>
          <p:cNvPicPr/>
          <p:nvPr/>
        </p:nvPicPr>
        <p:blipFill>
          <a:blip r:embed="rId2" cstate="print">
            <a:alphaModFix amt="75000"/>
            <a:extLst>
              <a:ext uri="{28A0092B-C50C-407E-A947-70E740481C1C}">
                <a14:useLocalDpi xmlns:a14="http://schemas.microsoft.com/office/drawing/2010/main" val="0"/>
              </a:ext>
            </a:extLst>
          </a:blip>
          <a:stretch>
            <a:fillRect/>
          </a:stretch>
        </p:blipFill>
        <p:spPr>
          <a:xfrm>
            <a:off x="102067" y="940300"/>
            <a:ext cx="4868743" cy="819785"/>
          </a:xfrm>
          <a:prstGeom prst="rect">
            <a:avLst/>
          </a:prstGeom>
          <a:ln>
            <a:solidFill>
              <a:schemeClr val="tx1"/>
            </a:solidFill>
          </a:ln>
        </p:spPr>
      </p:pic>
      <p:pic>
        <p:nvPicPr>
          <p:cNvPr id="14" name="Picture 13" descr="A close up of a map&#10;&#10;Description automatically generated">
            <a:extLst>
              <a:ext uri="{FF2B5EF4-FFF2-40B4-BE49-F238E27FC236}">
                <a16:creationId xmlns:a16="http://schemas.microsoft.com/office/drawing/2014/main" id="{3D382376-CA13-8A4A-9B0A-48308D3FF885}"/>
              </a:ext>
            </a:extLst>
          </p:cNvPr>
          <p:cNvPicPr/>
          <p:nvPr/>
        </p:nvPicPr>
        <p:blipFill>
          <a:blip r:embed="rId3">
            <a:alphaModFix amt="75000"/>
            <a:extLst>
              <a:ext uri="{28A0092B-C50C-407E-A947-70E740481C1C}">
                <a14:useLocalDpi xmlns:a14="http://schemas.microsoft.com/office/drawing/2010/main" val="0"/>
              </a:ext>
            </a:extLst>
          </a:blip>
          <a:stretch>
            <a:fillRect/>
          </a:stretch>
        </p:blipFill>
        <p:spPr>
          <a:xfrm>
            <a:off x="5747484" y="844764"/>
            <a:ext cx="5948329" cy="3848598"/>
          </a:xfrm>
          <a:prstGeom prst="rect">
            <a:avLst/>
          </a:prstGeom>
          <a:ln>
            <a:solidFill>
              <a:schemeClr val="tx1"/>
            </a:solidFill>
          </a:ln>
        </p:spPr>
      </p:pic>
    </p:spTree>
    <p:extLst>
      <p:ext uri="{BB962C8B-B14F-4D97-AF65-F5344CB8AC3E}">
        <p14:creationId xmlns:p14="http://schemas.microsoft.com/office/powerpoint/2010/main" val="1993939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3DE8E-E301-5D41-89D1-41D9363F20CC}"/>
              </a:ext>
            </a:extLst>
          </p:cNvPr>
          <p:cNvSpPr>
            <a:spLocks noGrp="1"/>
          </p:cNvSpPr>
          <p:nvPr>
            <p:ph type="title"/>
          </p:nvPr>
        </p:nvSpPr>
        <p:spPr>
          <a:xfrm>
            <a:off x="66412" y="18255"/>
            <a:ext cx="12125587" cy="613757"/>
          </a:xfrm>
        </p:spPr>
        <p:txBody>
          <a:bodyPr>
            <a:normAutofit fontScale="90000"/>
          </a:bodyPr>
          <a:lstStyle/>
          <a:p>
            <a:r>
              <a:rPr lang="en-US" dirty="0"/>
              <a:t>Acknowledgement</a:t>
            </a:r>
          </a:p>
        </p:txBody>
      </p:sp>
      <p:sp>
        <p:nvSpPr>
          <p:cNvPr id="4" name="Footer Placeholder 3">
            <a:extLst>
              <a:ext uri="{FF2B5EF4-FFF2-40B4-BE49-F238E27FC236}">
                <a16:creationId xmlns:a16="http://schemas.microsoft.com/office/drawing/2014/main" id="{313B6B4B-1363-DC41-BDDA-B9002F1F25FF}"/>
              </a:ext>
            </a:extLst>
          </p:cNvPr>
          <p:cNvSpPr>
            <a:spLocks noGrp="1"/>
          </p:cNvSpPr>
          <p:nvPr>
            <p:ph type="ftr" sz="quarter" idx="11"/>
          </p:nvPr>
        </p:nvSpPr>
        <p:spPr/>
        <p:txBody>
          <a:bodyPr/>
          <a:lstStyle/>
          <a:p>
            <a:r>
              <a:rPr lang="en-US" dirty="0"/>
              <a:t>Indian Institute of Management, Ahmedabad</a:t>
            </a:r>
          </a:p>
        </p:txBody>
      </p:sp>
      <p:sp>
        <p:nvSpPr>
          <p:cNvPr id="5" name="Slide Number Placeholder 4">
            <a:extLst>
              <a:ext uri="{FF2B5EF4-FFF2-40B4-BE49-F238E27FC236}">
                <a16:creationId xmlns:a16="http://schemas.microsoft.com/office/drawing/2014/main" id="{027BBC2C-970A-9941-BE50-EAA48DB2A5C8}"/>
              </a:ext>
            </a:extLst>
          </p:cNvPr>
          <p:cNvSpPr>
            <a:spLocks noGrp="1"/>
          </p:cNvSpPr>
          <p:nvPr>
            <p:ph type="sldNum" sz="quarter" idx="12"/>
          </p:nvPr>
        </p:nvSpPr>
        <p:spPr>
          <a:xfrm>
            <a:off x="11862033" y="6515741"/>
            <a:ext cx="328536" cy="349171"/>
          </a:xfrm>
        </p:spPr>
        <p:txBody>
          <a:bodyPr/>
          <a:lstStyle/>
          <a:p>
            <a:fld id="{9168D7A0-7E5A-E44D-A5A6-8CAAE1975DEA}" type="slidenum">
              <a:rPr lang="en-US" smtClean="0"/>
              <a:pPr/>
              <a:t>2</a:t>
            </a:fld>
            <a:endParaRPr lang="en-US" dirty="0"/>
          </a:p>
        </p:txBody>
      </p:sp>
      <p:sp>
        <p:nvSpPr>
          <p:cNvPr id="6" name="Rectangle 5">
            <a:extLst>
              <a:ext uri="{FF2B5EF4-FFF2-40B4-BE49-F238E27FC236}">
                <a16:creationId xmlns:a16="http://schemas.microsoft.com/office/drawing/2014/main" id="{3FA40D17-C05B-8341-A930-DC7A147CDDFF}"/>
              </a:ext>
            </a:extLst>
          </p:cNvPr>
          <p:cNvSpPr/>
          <p:nvPr/>
        </p:nvSpPr>
        <p:spPr>
          <a:xfrm>
            <a:off x="188784" y="1707955"/>
            <a:ext cx="11254153" cy="2677656"/>
          </a:xfrm>
          <a:prstGeom prst="rect">
            <a:avLst/>
          </a:prstGeom>
        </p:spPr>
        <p:txBody>
          <a:bodyPr wrap="square" anchor="ctr" anchorCtr="0">
            <a:spAutoFit/>
          </a:bodyPr>
          <a:lstStyle/>
          <a:p>
            <a:pPr marL="457200" indent="-457200" algn="just">
              <a:buFont typeface="Arial" panose="020B0604020202020204" pitchFamily="34" charset="0"/>
              <a:buChar char="•"/>
            </a:pPr>
            <a:r>
              <a:rPr lang="en-US" sz="2800" dirty="0">
                <a:solidFill>
                  <a:schemeClr val="bg1"/>
                </a:solidFill>
                <a:latin typeface="Avenir Next LT Pro" panose="020B0504020202020204" pitchFamily="34" charset="77"/>
              </a:rPr>
              <a:t>It is my immense pleasure to thank our Mentor Mr. Ankur Sinha, Faculty, Indian Institute of Management, Ahmedabad campus for his valuable feedback during this work.</a:t>
            </a:r>
          </a:p>
          <a:p>
            <a:pPr marL="457200" indent="-457200" algn="just">
              <a:buFont typeface="Arial" panose="020B0604020202020204" pitchFamily="34" charset="0"/>
              <a:buChar char="•"/>
            </a:pPr>
            <a:endParaRPr lang="en-US" sz="2800" dirty="0">
              <a:solidFill>
                <a:schemeClr val="bg1"/>
              </a:solidFill>
              <a:latin typeface="Avenir Next LT Pro" panose="020B0504020202020204" pitchFamily="34" charset="77"/>
            </a:endParaRPr>
          </a:p>
          <a:p>
            <a:pPr marL="457200" indent="-457200" algn="just">
              <a:buFont typeface="Arial" panose="020B0604020202020204" pitchFamily="34" charset="0"/>
              <a:buChar char="•"/>
            </a:pPr>
            <a:r>
              <a:rPr lang="en-US" sz="2800" dirty="0">
                <a:solidFill>
                  <a:schemeClr val="bg1"/>
                </a:solidFill>
                <a:latin typeface="Avenir Next LT Pro" panose="020B0504020202020204" pitchFamily="34" charset="77"/>
              </a:rPr>
              <a:t>Finally, We would like to express thanks to all my friends who helped in different ways to accomplished this Project.</a:t>
            </a:r>
          </a:p>
        </p:txBody>
      </p:sp>
    </p:spTree>
    <p:extLst>
      <p:ext uri="{BB962C8B-B14F-4D97-AF65-F5344CB8AC3E}">
        <p14:creationId xmlns:p14="http://schemas.microsoft.com/office/powerpoint/2010/main" val="525914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DBDC-1407-4A4A-8CC0-D8C7FA06747E}"/>
              </a:ext>
            </a:extLst>
          </p:cNvPr>
          <p:cNvSpPr>
            <a:spLocks noGrp="1"/>
          </p:cNvSpPr>
          <p:nvPr>
            <p:ph type="title"/>
          </p:nvPr>
        </p:nvSpPr>
        <p:spPr>
          <a:xfrm>
            <a:off x="0" y="18255"/>
            <a:ext cx="12192000" cy="612687"/>
          </a:xfrm>
        </p:spPr>
        <p:txBody>
          <a:bodyPr>
            <a:noAutofit/>
          </a:bodyPr>
          <a:lstStyle/>
          <a:p>
            <a:r>
              <a:rPr lang="en-US" sz="3600" dirty="0"/>
              <a:t>Learning Algorithms – LeNet-5 – New Images</a:t>
            </a:r>
          </a:p>
        </p:txBody>
      </p:sp>
      <p:sp>
        <p:nvSpPr>
          <p:cNvPr id="3" name="Footer Placeholder 2">
            <a:extLst>
              <a:ext uri="{FF2B5EF4-FFF2-40B4-BE49-F238E27FC236}">
                <a16:creationId xmlns:a16="http://schemas.microsoft.com/office/drawing/2014/main" id="{9E1BE4E6-D0EF-1B42-9F44-B38625033919}"/>
              </a:ext>
            </a:extLst>
          </p:cNvPr>
          <p:cNvSpPr>
            <a:spLocks noGrp="1"/>
          </p:cNvSpPr>
          <p:nvPr>
            <p:ph type="ftr" sz="quarter" idx="11"/>
          </p:nvPr>
        </p:nvSpPr>
        <p:spPr>
          <a:xfrm>
            <a:off x="4036478" y="6487110"/>
            <a:ext cx="4114800" cy="365125"/>
          </a:xfrm>
        </p:spPr>
        <p:txBody>
          <a:bodyPr/>
          <a:lstStyle/>
          <a:p>
            <a:r>
              <a:rPr lang="en-US" dirty="0"/>
              <a:t>Indian Institute of Management, Ahmedabad</a:t>
            </a:r>
          </a:p>
        </p:txBody>
      </p:sp>
      <p:sp>
        <p:nvSpPr>
          <p:cNvPr id="17" name="Slide Number Placeholder 16">
            <a:extLst>
              <a:ext uri="{FF2B5EF4-FFF2-40B4-BE49-F238E27FC236}">
                <a16:creationId xmlns:a16="http://schemas.microsoft.com/office/drawing/2014/main" id="{7CBEC2EB-17E6-D848-AF9F-48D4873D9EE7}"/>
              </a:ext>
            </a:extLst>
          </p:cNvPr>
          <p:cNvSpPr>
            <a:spLocks noGrp="1"/>
          </p:cNvSpPr>
          <p:nvPr>
            <p:ph type="sldNum" sz="quarter" idx="12"/>
          </p:nvPr>
        </p:nvSpPr>
        <p:spPr>
          <a:xfrm>
            <a:off x="11878811" y="6560191"/>
            <a:ext cx="301761" cy="279554"/>
          </a:xfrm>
        </p:spPr>
        <p:txBody>
          <a:bodyPr/>
          <a:lstStyle/>
          <a:p>
            <a:pPr algn="ctr"/>
            <a:fld id="{9168D7A0-7E5A-E44D-A5A6-8CAAE1975DEA}" type="slidenum">
              <a:rPr lang="en-US" smtClean="0"/>
              <a:pPr algn="ctr"/>
              <a:t>20</a:t>
            </a:fld>
            <a:endParaRPr lang="en-US" dirty="0"/>
          </a:p>
        </p:txBody>
      </p:sp>
      <p:sp>
        <p:nvSpPr>
          <p:cNvPr id="32" name="TextBox 31">
            <a:extLst>
              <a:ext uri="{FF2B5EF4-FFF2-40B4-BE49-F238E27FC236}">
                <a16:creationId xmlns:a16="http://schemas.microsoft.com/office/drawing/2014/main" id="{E426D1DA-0EF8-FA40-95F1-E4FCF458CC15}"/>
              </a:ext>
            </a:extLst>
          </p:cNvPr>
          <p:cNvSpPr txBox="1"/>
          <p:nvPr/>
        </p:nvSpPr>
        <p:spPr>
          <a:xfrm>
            <a:off x="47874" y="592140"/>
            <a:ext cx="12191999" cy="584775"/>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In order to verify observation we derived from the confusion matrix we created bunch of images which model has never seen at all.</a:t>
            </a:r>
          </a:p>
        </p:txBody>
      </p:sp>
      <p:pic>
        <p:nvPicPr>
          <p:cNvPr id="5" name="Picture 4" descr="A screenshot of a social media post&#10;&#10;Description automatically generated">
            <a:extLst>
              <a:ext uri="{FF2B5EF4-FFF2-40B4-BE49-F238E27FC236}">
                <a16:creationId xmlns:a16="http://schemas.microsoft.com/office/drawing/2014/main" id="{55F649AC-4143-6D4C-A243-69AF36A0B3A8}"/>
              </a:ext>
            </a:extLst>
          </p:cNvPr>
          <p:cNvPicPr>
            <a:picLocks noChangeAspect="1"/>
          </p:cNvPicPr>
          <p:nvPr/>
        </p:nvPicPr>
        <p:blipFill>
          <a:blip r:embed="rId2">
            <a:alphaModFix amt="75000"/>
          </a:blip>
          <a:stretch>
            <a:fillRect/>
          </a:stretch>
        </p:blipFill>
        <p:spPr>
          <a:xfrm>
            <a:off x="162309" y="1271506"/>
            <a:ext cx="5676586" cy="2014533"/>
          </a:xfrm>
          <a:prstGeom prst="rect">
            <a:avLst/>
          </a:prstGeom>
          <a:ln w="47625" cmpd="sng">
            <a:solidFill>
              <a:schemeClr val="accent6">
                <a:lumMod val="75000"/>
              </a:schemeClr>
            </a:solidFill>
          </a:ln>
        </p:spPr>
      </p:pic>
      <p:pic>
        <p:nvPicPr>
          <p:cNvPr id="7" name="Picture 6" descr="A screenshot of a cell phone&#10;&#10;Description automatically generated">
            <a:extLst>
              <a:ext uri="{FF2B5EF4-FFF2-40B4-BE49-F238E27FC236}">
                <a16:creationId xmlns:a16="http://schemas.microsoft.com/office/drawing/2014/main" id="{00A48FB7-7378-8A49-88CF-F38EE8FA6596}"/>
              </a:ext>
            </a:extLst>
          </p:cNvPr>
          <p:cNvPicPr>
            <a:picLocks noChangeAspect="1"/>
          </p:cNvPicPr>
          <p:nvPr/>
        </p:nvPicPr>
        <p:blipFill>
          <a:blip r:embed="rId3">
            <a:alphaModFix amt="75000"/>
          </a:blip>
          <a:stretch>
            <a:fillRect/>
          </a:stretch>
        </p:blipFill>
        <p:spPr>
          <a:xfrm>
            <a:off x="6013673" y="1233362"/>
            <a:ext cx="5936512" cy="2052677"/>
          </a:xfrm>
          <a:prstGeom prst="rect">
            <a:avLst/>
          </a:prstGeom>
          <a:ln w="41275" cmpd="sng">
            <a:solidFill>
              <a:srgbClr val="FF0000"/>
            </a:solidFill>
          </a:ln>
        </p:spPr>
      </p:pic>
      <p:pic>
        <p:nvPicPr>
          <p:cNvPr id="10" name="Picture 9" descr="A screenshot of a social media post&#10;&#10;Description automatically generated">
            <a:extLst>
              <a:ext uri="{FF2B5EF4-FFF2-40B4-BE49-F238E27FC236}">
                <a16:creationId xmlns:a16="http://schemas.microsoft.com/office/drawing/2014/main" id="{D6897754-02A7-6E47-897D-9D1E034E22BC}"/>
              </a:ext>
            </a:extLst>
          </p:cNvPr>
          <p:cNvPicPr>
            <a:picLocks noChangeAspect="1"/>
          </p:cNvPicPr>
          <p:nvPr/>
        </p:nvPicPr>
        <p:blipFill>
          <a:blip r:embed="rId4">
            <a:alphaModFix amt="75000"/>
          </a:blip>
          <a:stretch>
            <a:fillRect/>
          </a:stretch>
        </p:blipFill>
        <p:spPr>
          <a:xfrm>
            <a:off x="162309" y="3544156"/>
            <a:ext cx="5757741" cy="1968617"/>
          </a:xfrm>
          <a:prstGeom prst="rect">
            <a:avLst/>
          </a:prstGeom>
          <a:ln w="41275" cmpd="sng">
            <a:solidFill>
              <a:schemeClr val="accent6">
                <a:lumMod val="50000"/>
              </a:schemeClr>
            </a:solidFill>
          </a:ln>
        </p:spPr>
      </p:pic>
      <p:pic>
        <p:nvPicPr>
          <p:cNvPr id="12" name="Picture 11" descr="A screenshot of a social media post&#10;&#10;Description automatically generated">
            <a:extLst>
              <a:ext uri="{FF2B5EF4-FFF2-40B4-BE49-F238E27FC236}">
                <a16:creationId xmlns:a16="http://schemas.microsoft.com/office/drawing/2014/main" id="{36EF6573-488B-A746-8F7E-801A0C7CCF32}"/>
              </a:ext>
            </a:extLst>
          </p:cNvPr>
          <p:cNvPicPr>
            <a:picLocks noChangeAspect="1"/>
          </p:cNvPicPr>
          <p:nvPr/>
        </p:nvPicPr>
        <p:blipFill>
          <a:blip r:embed="rId5">
            <a:alphaModFix amt="75000"/>
          </a:blip>
          <a:stretch>
            <a:fillRect/>
          </a:stretch>
        </p:blipFill>
        <p:spPr>
          <a:xfrm>
            <a:off x="6093179" y="3514312"/>
            <a:ext cx="5936512" cy="2033873"/>
          </a:xfrm>
          <a:prstGeom prst="rect">
            <a:avLst/>
          </a:prstGeom>
          <a:ln w="41275" cmpd="sng">
            <a:solidFill>
              <a:srgbClr val="FF0000"/>
            </a:solidFill>
          </a:ln>
        </p:spPr>
      </p:pic>
    </p:spTree>
    <p:extLst>
      <p:ext uri="{BB962C8B-B14F-4D97-AF65-F5344CB8AC3E}">
        <p14:creationId xmlns:p14="http://schemas.microsoft.com/office/powerpoint/2010/main" val="1288139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DBDC-1407-4A4A-8CC0-D8C7FA06747E}"/>
              </a:ext>
            </a:extLst>
          </p:cNvPr>
          <p:cNvSpPr>
            <a:spLocks noGrp="1"/>
          </p:cNvSpPr>
          <p:nvPr>
            <p:ph type="title"/>
          </p:nvPr>
        </p:nvSpPr>
        <p:spPr>
          <a:xfrm>
            <a:off x="0" y="18255"/>
            <a:ext cx="12192000" cy="612687"/>
          </a:xfrm>
        </p:spPr>
        <p:txBody>
          <a:bodyPr>
            <a:normAutofit fontScale="90000"/>
          </a:bodyPr>
          <a:lstStyle/>
          <a:p>
            <a:r>
              <a:rPr lang="en-US" dirty="0"/>
              <a:t>Learning Algorithms – VGGNet</a:t>
            </a:r>
          </a:p>
        </p:txBody>
      </p:sp>
      <p:sp>
        <p:nvSpPr>
          <p:cNvPr id="3" name="Footer Placeholder 2">
            <a:extLst>
              <a:ext uri="{FF2B5EF4-FFF2-40B4-BE49-F238E27FC236}">
                <a16:creationId xmlns:a16="http://schemas.microsoft.com/office/drawing/2014/main" id="{9E1BE4E6-D0EF-1B42-9F44-B38625033919}"/>
              </a:ext>
            </a:extLst>
          </p:cNvPr>
          <p:cNvSpPr>
            <a:spLocks noGrp="1"/>
          </p:cNvSpPr>
          <p:nvPr>
            <p:ph type="ftr" sz="quarter" idx="11"/>
          </p:nvPr>
        </p:nvSpPr>
        <p:spPr>
          <a:xfrm>
            <a:off x="4036478" y="6487110"/>
            <a:ext cx="4114800" cy="365125"/>
          </a:xfrm>
        </p:spPr>
        <p:txBody>
          <a:bodyPr/>
          <a:lstStyle/>
          <a:p>
            <a:r>
              <a:rPr lang="en-US" dirty="0"/>
              <a:t>Indian Institute of Management, Ahmedabad</a:t>
            </a:r>
          </a:p>
        </p:txBody>
      </p:sp>
      <p:sp>
        <p:nvSpPr>
          <p:cNvPr id="17" name="Slide Number Placeholder 16">
            <a:extLst>
              <a:ext uri="{FF2B5EF4-FFF2-40B4-BE49-F238E27FC236}">
                <a16:creationId xmlns:a16="http://schemas.microsoft.com/office/drawing/2014/main" id="{7CBEC2EB-17E6-D848-AF9F-48D4873D9EE7}"/>
              </a:ext>
            </a:extLst>
          </p:cNvPr>
          <p:cNvSpPr>
            <a:spLocks noGrp="1"/>
          </p:cNvSpPr>
          <p:nvPr>
            <p:ph type="sldNum" sz="quarter" idx="12"/>
          </p:nvPr>
        </p:nvSpPr>
        <p:spPr>
          <a:xfrm>
            <a:off x="11878811" y="6560191"/>
            <a:ext cx="301761" cy="279554"/>
          </a:xfrm>
        </p:spPr>
        <p:txBody>
          <a:bodyPr/>
          <a:lstStyle/>
          <a:p>
            <a:pPr algn="ctr"/>
            <a:fld id="{9168D7A0-7E5A-E44D-A5A6-8CAAE1975DEA}" type="slidenum">
              <a:rPr lang="en-US" smtClean="0"/>
              <a:pPr algn="ctr"/>
              <a:t>21</a:t>
            </a:fld>
            <a:endParaRPr lang="en-US" dirty="0"/>
          </a:p>
        </p:txBody>
      </p:sp>
      <p:sp>
        <p:nvSpPr>
          <p:cNvPr id="6" name="TextBox 5">
            <a:extLst>
              <a:ext uri="{FF2B5EF4-FFF2-40B4-BE49-F238E27FC236}">
                <a16:creationId xmlns:a16="http://schemas.microsoft.com/office/drawing/2014/main" id="{C881E2E9-CD79-2847-9F4E-4F7CA7B38D62}"/>
              </a:ext>
            </a:extLst>
          </p:cNvPr>
          <p:cNvSpPr txBox="1"/>
          <p:nvPr/>
        </p:nvSpPr>
        <p:spPr>
          <a:xfrm>
            <a:off x="81165" y="716002"/>
            <a:ext cx="12025425" cy="1323439"/>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We have made some modification in original VGGNet architecture, by reducing last four layers (original VGGNet architecture has 16-19 layers) and kept only 12 layers to accommodate with available computational resources.</a:t>
            </a:r>
          </a:p>
          <a:p>
            <a:pPr algn="just"/>
            <a:r>
              <a:rPr lang="en-US" sz="1600" dirty="0">
                <a:solidFill>
                  <a:schemeClr val="bg1"/>
                </a:solidFill>
                <a:latin typeface="Avenir Next LT Pro" panose="020B0504020202020204" pitchFamily="34" charset="77"/>
              </a:rPr>
              <a:t>Image =&gt;  Convolution =&gt; ReLU =&gt; Convolution =&gt; ReLU =&gt; Pooling =&gt; Convolution =&gt; ReLU =&gt; Convolution =&gt; ReLU =&gt; Pooling =&gt; Convolution =&gt; ReLU =&gt; Convolution =&gt; ReLU =&gt; Pooling Layer =&gt; FullyConnected =&gt; ReLU =&gt; FullyConnected =&gt; ReLU =&gt; FullyConnected	</a:t>
            </a:r>
          </a:p>
        </p:txBody>
      </p:sp>
      <p:pic>
        <p:nvPicPr>
          <p:cNvPr id="4" name="Picture 3">
            <a:extLst>
              <a:ext uri="{FF2B5EF4-FFF2-40B4-BE49-F238E27FC236}">
                <a16:creationId xmlns:a16="http://schemas.microsoft.com/office/drawing/2014/main" id="{DDE2AB59-EA67-E240-8918-3553EEF4F4E6}"/>
              </a:ext>
            </a:extLst>
          </p:cNvPr>
          <p:cNvPicPr>
            <a:picLocks noChangeAspect="1"/>
          </p:cNvPicPr>
          <p:nvPr/>
        </p:nvPicPr>
        <p:blipFill>
          <a:blip r:embed="rId2">
            <a:alphaModFix amt="75000"/>
          </a:blip>
          <a:stretch>
            <a:fillRect/>
          </a:stretch>
        </p:blipFill>
        <p:spPr>
          <a:xfrm>
            <a:off x="81165" y="2215855"/>
            <a:ext cx="5715000" cy="3213100"/>
          </a:xfrm>
          <a:prstGeom prst="rect">
            <a:avLst/>
          </a:prstGeom>
        </p:spPr>
      </p:pic>
    </p:spTree>
    <p:extLst>
      <p:ext uri="{BB962C8B-B14F-4D97-AF65-F5344CB8AC3E}">
        <p14:creationId xmlns:p14="http://schemas.microsoft.com/office/powerpoint/2010/main" val="3646098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DBDC-1407-4A4A-8CC0-D8C7FA06747E}"/>
              </a:ext>
            </a:extLst>
          </p:cNvPr>
          <p:cNvSpPr>
            <a:spLocks noGrp="1"/>
          </p:cNvSpPr>
          <p:nvPr>
            <p:ph type="title"/>
          </p:nvPr>
        </p:nvSpPr>
        <p:spPr>
          <a:xfrm>
            <a:off x="0" y="18255"/>
            <a:ext cx="12192000" cy="612687"/>
          </a:xfrm>
        </p:spPr>
        <p:txBody>
          <a:bodyPr>
            <a:noAutofit/>
          </a:bodyPr>
          <a:lstStyle/>
          <a:p>
            <a:r>
              <a:rPr lang="en-US" sz="3600" dirty="0"/>
              <a:t>Learning Algorithms – VGGNet – Performance Curve</a:t>
            </a:r>
          </a:p>
        </p:txBody>
      </p:sp>
      <p:sp>
        <p:nvSpPr>
          <p:cNvPr id="3" name="Footer Placeholder 2">
            <a:extLst>
              <a:ext uri="{FF2B5EF4-FFF2-40B4-BE49-F238E27FC236}">
                <a16:creationId xmlns:a16="http://schemas.microsoft.com/office/drawing/2014/main" id="{9E1BE4E6-D0EF-1B42-9F44-B38625033919}"/>
              </a:ext>
            </a:extLst>
          </p:cNvPr>
          <p:cNvSpPr>
            <a:spLocks noGrp="1"/>
          </p:cNvSpPr>
          <p:nvPr>
            <p:ph type="ftr" sz="quarter" idx="11"/>
          </p:nvPr>
        </p:nvSpPr>
        <p:spPr>
          <a:xfrm>
            <a:off x="4036478" y="6487110"/>
            <a:ext cx="4114800" cy="365125"/>
          </a:xfrm>
        </p:spPr>
        <p:txBody>
          <a:bodyPr/>
          <a:lstStyle/>
          <a:p>
            <a:r>
              <a:rPr lang="en-US" dirty="0"/>
              <a:t>Indian Institute of Management, Ahmedabad</a:t>
            </a:r>
          </a:p>
        </p:txBody>
      </p:sp>
      <p:sp>
        <p:nvSpPr>
          <p:cNvPr id="17" name="Slide Number Placeholder 16">
            <a:extLst>
              <a:ext uri="{FF2B5EF4-FFF2-40B4-BE49-F238E27FC236}">
                <a16:creationId xmlns:a16="http://schemas.microsoft.com/office/drawing/2014/main" id="{7CBEC2EB-17E6-D848-AF9F-48D4873D9EE7}"/>
              </a:ext>
            </a:extLst>
          </p:cNvPr>
          <p:cNvSpPr>
            <a:spLocks noGrp="1"/>
          </p:cNvSpPr>
          <p:nvPr>
            <p:ph type="sldNum" sz="quarter" idx="12"/>
          </p:nvPr>
        </p:nvSpPr>
        <p:spPr>
          <a:xfrm>
            <a:off x="11878811" y="6560191"/>
            <a:ext cx="301761" cy="279554"/>
          </a:xfrm>
        </p:spPr>
        <p:txBody>
          <a:bodyPr/>
          <a:lstStyle/>
          <a:p>
            <a:pPr algn="ctr"/>
            <a:fld id="{9168D7A0-7E5A-E44D-A5A6-8CAAE1975DEA}" type="slidenum">
              <a:rPr lang="en-US" smtClean="0"/>
              <a:pPr algn="ctr"/>
              <a:t>22</a:t>
            </a:fld>
            <a:endParaRPr lang="en-US" dirty="0"/>
          </a:p>
        </p:txBody>
      </p:sp>
      <p:sp>
        <p:nvSpPr>
          <p:cNvPr id="33" name="TextBox 32">
            <a:extLst>
              <a:ext uri="{FF2B5EF4-FFF2-40B4-BE49-F238E27FC236}">
                <a16:creationId xmlns:a16="http://schemas.microsoft.com/office/drawing/2014/main" id="{EEBC6E62-0CA8-2C48-B59A-65292AFC2286}"/>
              </a:ext>
            </a:extLst>
          </p:cNvPr>
          <p:cNvSpPr txBox="1"/>
          <p:nvPr/>
        </p:nvSpPr>
        <p:spPr>
          <a:xfrm>
            <a:off x="152349" y="5135449"/>
            <a:ext cx="11883057" cy="738664"/>
          </a:xfrm>
          <a:prstGeom prst="rect">
            <a:avLst/>
          </a:prstGeom>
          <a:noFill/>
        </p:spPr>
        <p:txBody>
          <a:bodyPr wrap="square" rtlCol="0">
            <a:spAutoFit/>
          </a:bodyPr>
          <a:lstStyle/>
          <a:p>
            <a:pPr algn="just"/>
            <a:r>
              <a:rPr lang="en-US" sz="1400" dirty="0">
                <a:solidFill>
                  <a:schemeClr val="bg1"/>
                </a:solidFill>
                <a:latin typeface="Avenir Next LT Pro" panose="020B0504020202020204" pitchFamily="34" charset="77"/>
              </a:rPr>
              <a:t>EPOCH 30 : Training Accuracy = </a:t>
            </a:r>
            <a:r>
              <a:rPr lang="en-US" sz="1400" b="1" dirty="0">
                <a:solidFill>
                  <a:schemeClr val="bg1"/>
                </a:solidFill>
                <a:latin typeface="Avenir Next LT Pro" panose="020B0504020202020204" pitchFamily="34" charset="77"/>
              </a:rPr>
              <a:t>99.888%</a:t>
            </a:r>
            <a:r>
              <a:rPr lang="en-US" sz="1400" dirty="0">
                <a:solidFill>
                  <a:schemeClr val="bg1"/>
                </a:solidFill>
                <a:latin typeface="Avenir Next LT Pro" panose="020B0504020202020204" pitchFamily="34" charset="77"/>
              </a:rPr>
              <a:t>  Training Loss = 30.000%</a:t>
            </a:r>
          </a:p>
          <a:p>
            <a:pPr algn="just"/>
            <a:endParaRPr lang="en-US" sz="1400" dirty="0">
              <a:solidFill>
                <a:schemeClr val="bg1"/>
              </a:solidFill>
              <a:latin typeface="Avenir Next LT Pro" panose="020B0504020202020204" pitchFamily="34" charset="77"/>
            </a:endParaRPr>
          </a:p>
          <a:p>
            <a:pPr algn="just"/>
            <a:r>
              <a:rPr lang="en-US" sz="1400" dirty="0">
                <a:solidFill>
                  <a:schemeClr val="bg1"/>
                </a:solidFill>
                <a:latin typeface="Avenir Next LT Pro" panose="020B0504020202020204" pitchFamily="34" charset="77"/>
              </a:rPr>
              <a:t>EPOCH 30 : Validation Accuracy = </a:t>
            </a:r>
            <a:r>
              <a:rPr lang="en-US" sz="1400" b="1" dirty="0">
                <a:solidFill>
                  <a:schemeClr val="bg1"/>
                </a:solidFill>
                <a:latin typeface="Avenir Next LT Pro" panose="020B0504020202020204" pitchFamily="34" charset="77"/>
              </a:rPr>
              <a:t>99.048%</a:t>
            </a:r>
            <a:r>
              <a:rPr lang="en-US" sz="1400" dirty="0">
                <a:solidFill>
                  <a:schemeClr val="bg1"/>
                </a:solidFill>
                <a:latin typeface="Avenir Next LT Pro" panose="020B0504020202020204" pitchFamily="34" charset="77"/>
              </a:rPr>
              <a:t>  Validation Loss = 30.000%</a:t>
            </a:r>
          </a:p>
        </p:txBody>
      </p:sp>
      <p:pic>
        <p:nvPicPr>
          <p:cNvPr id="6" name="Picture 5" descr="A close up of a map&#10;&#10;Description automatically generated">
            <a:extLst>
              <a:ext uri="{FF2B5EF4-FFF2-40B4-BE49-F238E27FC236}">
                <a16:creationId xmlns:a16="http://schemas.microsoft.com/office/drawing/2014/main" id="{48C60DE7-0B4F-934A-B739-24560B2599F3}"/>
              </a:ext>
            </a:extLst>
          </p:cNvPr>
          <p:cNvPicPr>
            <a:picLocks noChangeAspect="1"/>
          </p:cNvPicPr>
          <p:nvPr/>
        </p:nvPicPr>
        <p:blipFill>
          <a:blip r:embed="rId2">
            <a:alphaModFix amt="75000"/>
          </a:blip>
          <a:stretch>
            <a:fillRect/>
          </a:stretch>
        </p:blipFill>
        <p:spPr>
          <a:xfrm>
            <a:off x="606056" y="912187"/>
            <a:ext cx="9920177" cy="3968071"/>
          </a:xfrm>
          <a:prstGeom prst="rect">
            <a:avLst/>
          </a:prstGeom>
        </p:spPr>
      </p:pic>
    </p:spTree>
    <p:extLst>
      <p:ext uri="{BB962C8B-B14F-4D97-AF65-F5344CB8AC3E}">
        <p14:creationId xmlns:p14="http://schemas.microsoft.com/office/powerpoint/2010/main" val="3369715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DBDC-1407-4A4A-8CC0-D8C7FA06747E}"/>
              </a:ext>
            </a:extLst>
          </p:cNvPr>
          <p:cNvSpPr>
            <a:spLocks noGrp="1"/>
          </p:cNvSpPr>
          <p:nvPr>
            <p:ph type="title"/>
          </p:nvPr>
        </p:nvSpPr>
        <p:spPr>
          <a:xfrm>
            <a:off x="0" y="18255"/>
            <a:ext cx="12192000" cy="612687"/>
          </a:xfrm>
        </p:spPr>
        <p:txBody>
          <a:bodyPr>
            <a:noAutofit/>
          </a:bodyPr>
          <a:lstStyle/>
          <a:p>
            <a:r>
              <a:rPr lang="en-US" sz="3600" dirty="0"/>
              <a:t>Learning Algorithms – VGGNet - Matrix</a:t>
            </a:r>
          </a:p>
        </p:txBody>
      </p:sp>
      <p:sp>
        <p:nvSpPr>
          <p:cNvPr id="3" name="Footer Placeholder 2">
            <a:extLst>
              <a:ext uri="{FF2B5EF4-FFF2-40B4-BE49-F238E27FC236}">
                <a16:creationId xmlns:a16="http://schemas.microsoft.com/office/drawing/2014/main" id="{9E1BE4E6-D0EF-1B42-9F44-B38625033919}"/>
              </a:ext>
            </a:extLst>
          </p:cNvPr>
          <p:cNvSpPr>
            <a:spLocks noGrp="1"/>
          </p:cNvSpPr>
          <p:nvPr>
            <p:ph type="ftr" sz="quarter" idx="11"/>
          </p:nvPr>
        </p:nvSpPr>
        <p:spPr>
          <a:xfrm>
            <a:off x="4036478" y="6487110"/>
            <a:ext cx="4114800" cy="365125"/>
          </a:xfrm>
        </p:spPr>
        <p:txBody>
          <a:bodyPr/>
          <a:lstStyle/>
          <a:p>
            <a:r>
              <a:rPr lang="en-US" dirty="0"/>
              <a:t>Indian Institute of Management, Ahmedabad</a:t>
            </a:r>
          </a:p>
        </p:txBody>
      </p:sp>
      <p:sp>
        <p:nvSpPr>
          <p:cNvPr id="17" name="Slide Number Placeholder 16">
            <a:extLst>
              <a:ext uri="{FF2B5EF4-FFF2-40B4-BE49-F238E27FC236}">
                <a16:creationId xmlns:a16="http://schemas.microsoft.com/office/drawing/2014/main" id="{7CBEC2EB-17E6-D848-AF9F-48D4873D9EE7}"/>
              </a:ext>
            </a:extLst>
          </p:cNvPr>
          <p:cNvSpPr>
            <a:spLocks noGrp="1"/>
          </p:cNvSpPr>
          <p:nvPr>
            <p:ph type="sldNum" sz="quarter" idx="12"/>
          </p:nvPr>
        </p:nvSpPr>
        <p:spPr>
          <a:xfrm>
            <a:off x="11878811" y="6560191"/>
            <a:ext cx="301761" cy="279554"/>
          </a:xfrm>
        </p:spPr>
        <p:txBody>
          <a:bodyPr/>
          <a:lstStyle/>
          <a:p>
            <a:pPr algn="ctr"/>
            <a:fld id="{9168D7A0-7E5A-E44D-A5A6-8CAAE1975DEA}" type="slidenum">
              <a:rPr lang="en-US" smtClean="0"/>
              <a:pPr algn="ctr"/>
              <a:t>23</a:t>
            </a:fld>
            <a:endParaRPr lang="en-US" dirty="0"/>
          </a:p>
        </p:txBody>
      </p:sp>
      <p:sp>
        <p:nvSpPr>
          <p:cNvPr id="32" name="TextBox 31">
            <a:extLst>
              <a:ext uri="{FF2B5EF4-FFF2-40B4-BE49-F238E27FC236}">
                <a16:creationId xmlns:a16="http://schemas.microsoft.com/office/drawing/2014/main" id="{E426D1DA-0EF8-FA40-95F1-E4FCF458CC15}"/>
              </a:ext>
            </a:extLst>
          </p:cNvPr>
          <p:cNvSpPr txBox="1"/>
          <p:nvPr/>
        </p:nvSpPr>
        <p:spPr>
          <a:xfrm>
            <a:off x="47875" y="506826"/>
            <a:ext cx="5811694" cy="338554"/>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Accuracy with Test dataset:</a:t>
            </a:r>
          </a:p>
        </p:txBody>
      </p:sp>
      <p:sp>
        <p:nvSpPr>
          <p:cNvPr id="33" name="TextBox 32">
            <a:extLst>
              <a:ext uri="{FF2B5EF4-FFF2-40B4-BE49-F238E27FC236}">
                <a16:creationId xmlns:a16="http://schemas.microsoft.com/office/drawing/2014/main" id="{EEBC6E62-0CA8-2C48-B59A-65292AFC2286}"/>
              </a:ext>
            </a:extLst>
          </p:cNvPr>
          <p:cNvSpPr txBox="1"/>
          <p:nvPr/>
        </p:nvSpPr>
        <p:spPr>
          <a:xfrm>
            <a:off x="47875" y="4575692"/>
            <a:ext cx="11883057" cy="1815882"/>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Our final VGGNet model has achieved test accuracy of </a:t>
            </a:r>
            <a:r>
              <a:rPr lang="en-US" sz="1600" b="1" dirty="0">
                <a:solidFill>
                  <a:schemeClr val="bg1"/>
                </a:solidFill>
                <a:latin typeface="Avenir Next LT Pro" panose="020B0504020202020204" pitchFamily="34" charset="77"/>
              </a:rPr>
              <a:t>97.2%.</a:t>
            </a:r>
          </a:p>
          <a:p>
            <a:pPr algn="just"/>
            <a:endParaRPr lang="en-US" sz="1600" b="1" dirty="0">
              <a:solidFill>
                <a:schemeClr val="bg1"/>
              </a:solidFill>
              <a:latin typeface="Avenir Next LT Pro" panose="020B0504020202020204" pitchFamily="34" charset="77"/>
            </a:endParaRPr>
          </a:p>
          <a:p>
            <a:pPr algn="just"/>
            <a:r>
              <a:rPr lang="en-US" sz="1600" dirty="0">
                <a:solidFill>
                  <a:schemeClr val="bg1"/>
                </a:solidFill>
                <a:latin typeface="Avenir Next LT Pro" panose="020B0504020202020204" pitchFamily="34" charset="77"/>
              </a:rPr>
              <a:t>Conclusion from Confusion Metric chart, we less clusters compare to SVM and MLP and also  those two predominately clusters which we have seen in Lenet-5 as well are there but classes ranges has been low 2 – 7 and second is around classes 25 – 29, and these classes range turned out to be speed limits signs and some road signs with triangular shapes.  </a:t>
            </a:r>
          </a:p>
          <a:p>
            <a:pPr algn="just"/>
            <a:endParaRPr lang="en-US" sz="1600" dirty="0">
              <a:solidFill>
                <a:schemeClr val="bg1"/>
              </a:solidFill>
              <a:latin typeface="Avenir Next LT Pro" panose="020B0504020202020204" pitchFamily="34" charset="77"/>
            </a:endParaRPr>
          </a:p>
          <a:p>
            <a:pPr algn="just"/>
            <a:r>
              <a:rPr lang="en-US" sz="1600" dirty="0">
                <a:solidFill>
                  <a:schemeClr val="bg1"/>
                </a:solidFill>
                <a:latin typeface="Avenir Next LT Pro" panose="020B0504020202020204" pitchFamily="34" charset="77"/>
              </a:rPr>
              <a:t>So our model still misclassified some of the speed signs among themselves and signs with triangular shapes.</a:t>
            </a:r>
          </a:p>
        </p:txBody>
      </p:sp>
      <p:sp>
        <p:nvSpPr>
          <p:cNvPr id="42" name="TextBox 41">
            <a:extLst>
              <a:ext uri="{FF2B5EF4-FFF2-40B4-BE49-F238E27FC236}">
                <a16:creationId xmlns:a16="http://schemas.microsoft.com/office/drawing/2014/main" id="{76D2E64B-C15D-4B48-9296-A196F884F769}"/>
              </a:ext>
            </a:extLst>
          </p:cNvPr>
          <p:cNvSpPr txBox="1"/>
          <p:nvPr/>
        </p:nvSpPr>
        <p:spPr>
          <a:xfrm>
            <a:off x="5556099" y="506210"/>
            <a:ext cx="2749613" cy="338554"/>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Confusion Metric</a:t>
            </a:r>
          </a:p>
        </p:txBody>
      </p:sp>
      <p:pic>
        <p:nvPicPr>
          <p:cNvPr id="10" name="Picture 9" descr="A screenshot of a cell phone&#10;&#10;Description automatically generated">
            <a:extLst>
              <a:ext uri="{FF2B5EF4-FFF2-40B4-BE49-F238E27FC236}">
                <a16:creationId xmlns:a16="http://schemas.microsoft.com/office/drawing/2014/main" id="{54CCD3AB-A5E8-F946-856E-7D66AC43D9B8}"/>
              </a:ext>
            </a:extLst>
          </p:cNvPr>
          <p:cNvPicPr/>
          <p:nvPr/>
        </p:nvPicPr>
        <p:blipFill>
          <a:blip r:embed="rId2" cstate="print">
            <a:alphaModFix amt="75000"/>
            <a:extLst>
              <a:ext uri="{28A0092B-C50C-407E-A947-70E740481C1C}">
                <a14:useLocalDpi xmlns:a14="http://schemas.microsoft.com/office/drawing/2010/main" val="0"/>
              </a:ext>
            </a:extLst>
          </a:blip>
          <a:stretch>
            <a:fillRect/>
          </a:stretch>
        </p:blipFill>
        <p:spPr>
          <a:xfrm>
            <a:off x="47875" y="940300"/>
            <a:ext cx="5508224" cy="1419225"/>
          </a:xfrm>
          <a:prstGeom prst="rect">
            <a:avLst/>
          </a:prstGeom>
          <a:ln>
            <a:solidFill>
              <a:schemeClr val="tx1"/>
            </a:solidFill>
          </a:ln>
        </p:spPr>
      </p:pic>
      <p:pic>
        <p:nvPicPr>
          <p:cNvPr id="11" name="Picture 10" descr="A screenshot of a cell phone&#10;&#10;Description automatically generated">
            <a:extLst>
              <a:ext uri="{FF2B5EF4-FFF2-40B4-BE49-F238E27FC236}">
                <a16:creationId xmlns:a16="http://schemas.microsoft.com/office/drawing/2014/main" id="{8C002254-7B82-7043-B2F6-7FF039E33F5D}"/>
              </a:ext>
            </a:extLst>
          </p:cNvPr>
          <p:cNvPicPr/>
          <p:nvPr/>
        </p:nvPicPr>
        <p:blipFill>
          <a:blip r:embed="rId3">
            <a:alphaModFix amt="75000"/>
            <a:extLst>
              <a:ext uri="{28A0092B-C50C-407E-A947-70E740481C1C}">
                <a14:useLocalDpi xmlns:a14="http://schemas.microsoft.com/office/drawing/2010/main" val="0"/>
              </a:ext>
            </a:extLst>
          </a:blip>
          <a:stretch>
            <a:fillRect/>
          </a:stretch>
        </p:blipFill>
        <p:spPr>
          <a:xfrm>
            <a:off x="6163806" y="940300"/>
            <a:ext cx="5415050" cy="3849214"/>
          </a:xfrm>
          <a:prstGeom prst="rect">
            <a:avLst/>
          </a:prstGeom>
          <a:ln>
            <a:solidFill>
              <a:schemeClr val="tx1"/>
            </a:solidFill>
          </a:ln>
        </p:spPr>
      </p:pic>
    </p:spTree>
    <p:extLst>
      <p:ext uri="{BB962C8B-B14F-4D97-AF65-F5344CB8AC3E}">
        <p14:creationId xmlns:p14="http://schemas.microsoft.com/office/powerpoint/2010/main" val="1411576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DBDC-1407-4A4A-8CC0-D8C7FA06747E}"/>
              </a:ext>
            </a:extLst>
          </p:cNvPr>
          <p:cNvSpPr>
            <a:spLocks noGrp="1"/>
          </p:cNvSpPr>
          <p:nvPr>
            <p:ph type="title"/>
          </p:nvPr>
        </p:nvSpPr>
        <p:spPr>
          <a:xfrm>
            <a:off x="0" y="18255"/>
            <a:ext cx="12192000" cy="612687"/>
          </a:xfrm>
        </p:spPr>
        <p:txBody>
          <a:bodyPr>
            <a:noAutofit/>
          </a:bodyPr>
          <a:lstStyle/>
          <a:p>
            <a:r>
              <a:rPr lang="en-US" sz="3600" dirty="0"/>
              <a:t>Learning Algorithms – VGGNet – New Images</a:t>
            </a:r>
          </a:p>
        </p:txBody>
      </p:sp>
      <p:sp>
        <p:nvSpPr>
          <p:cNvPr id="3" name="Footer Placeholder 2">
            <a:extLst>
              <a:ext uri="{FF2B5EF4-FFF2-40B4-BE49-F238E27FC236}">
                <a16:creationId xmlns:a16="http://schemas.microsoft.com/office/drawing/2014/main" id="{9E1BE4E6-D0EF-1B42-9F44-B38625033919}"/>
              </a:ext>
            </a:extLst>
          </p:cNvPr>
          <p:cNvSpPr>
            <a:spLocks noGrp="1"/>
          </p:cNvSpPr>
          <p:nvPr>
            <p:ph type="ftr" sz="quarter" idx="11"/>
          </p:nvPr>
        </p:nvSpPr>
        <p:spPr>
          <a:xfrm>
            <a:off x="4036478" y="6487110"/>
            <a:ext cx="4114800" cy="365125"/>
          </a:xfrm>
        </p:spPr>
        <p:txBody>
          <a:bodyPr/>
          <a:lstStyle/>
          <a:p>
            <a:r>
              <a:rPr lang="en-US" dirty="0"/>
              <a:t>Indian Institute of Management, Ahmedabad</a:t>
            </a:r>
          </a:p>
        </p:txBody>
      </p:sp>
      <p:sp>
        <p:nvSpPr>
          <p:cNvPr id="17" name="Slide Number Placeholder 16">
            <a:extLst>
              <a:ext uri="{FF2B5EF4-FFF2-40B4-BE49-F238E27FC236}">
                <a16:creationId xmlns:a16="http://schemas.microsoft.com/office/drawing/2014/main" id="{7CBEC2EB-17E6-D848-AF9F-48D4873D9EE7}"/>
              </a:ext>
            </a:extLst>
          </p:cNvPr>
          <p:cNvSpPr>
            <a:spLocks noGrp="1"/>
          </p:cNvSpPr>
          <p:nvPr>
            <p:ph type="sldNum" sz="quarter" idx="12"/>
          </p:nvPr>
        </p:nvSpPr>
        <p:spPr>
          <a:xfrm>
            <a:off x="11738345" y="6560191"/>
            <a:ext cx="442228" cy="279554"/>
          </a:xfrm>
        </p:spPr>
        <p:txBody>
          <a:bodyPr/>
          <a:lstStyle/>
          <a:p>
            <a:pPr algn="ctr"/>
            <a:fld id="{9168D7A0-7E5A-E44D-A5A6-8CAAE1975DEA}" type="slidenum">
              <a:rPr lang="en-US" smtClean="0"/>
              <a:pPr algn="ctr"/>
              <a:t>24</a:t>
            </a:fld>
            <a:endParaRPr lang="en-US" dirty="0"/>
          </a:p>
        </p:txBody>
      </p:sp>
      <p:sp>
        <p:nvSpPr>
          <p:cNvPr id="32" name="TextBox 31">
            <a:extLst>
              <a:ext uri="{FF2B5EF4-FFF2-40B4-BE49-F238E27FC236}">
                <a16:creationId xmlns:a16="http://schemas.microsoft.com/office/drawing/2014/main" id="{E426D1DA-0EF8-FA40-95F1-E4FCF458CC15}"/>
              </a:ext>
            </a:extLst>
          </p:cNvPr>
          <p:cNvSpPr txBox="1"/>
          <p:nvPr/>
        </p:nvSpPr>
        <p:spPr>
          <a:xfrm>
            <a:off x="47874" y="475177"/>
            <a:ext cx="12191999" cy="584775"/>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In order to verify observation we derived from the confusion matrix we created bunch of images which model has never seen at all.</a:t>
            </a:r>
          </a:p>
        </p:txBody>
      </p:sp>
      <p:pic>
        <p:nvPicPr>
          <p:cNvPr id="6" name="Picture 5" descr="A screenshot of a cell phone&#10;&#10;Description automatically generated">
            <a:extLst>
              <a:ext uri="{FF2B5EF4-FFF2-40B4-BE49-F238E27FC236}">
                <a16:creationId xmlns:a16="http://schemas.microsoft.com/office/drawing/2014/main" id="{7F131BDD-B715-7F45-BEC2-F421C3D732A8}"/>
              </a:ext>
            </a:extLst>
          </p:cNvPr>
          <p:cNvPicPr>
            <a:picLocks noChangeAspect="1"/>
          </p:cNvPicPr>
          <p:nvPr/>
        </p:nvPicPr>
        <p:blipFill>
          <a:blip r:embed="rId2">
            <a:alphaModFix amt="75000"/>
          </a:blip>
          <a:stretch>
            <a:fillRect/>
          </a:stretch>
        </p:blipFill>
        <p:spPr>
          <a:xfrm>
            <a:off x="563526" y="833963"/>
            <a:ext cx="5323889" cy="1851785"/>
          </a:xfrm>
          <a:prstGeom prst="rect">
            <a:avLst/>
          </a:prstGeom>
          <a:ln w="41275">
            <a:solidFill>
              <a:schemeClr val="accent6">
                <a:lumMod val="50000"/>
              </a:schemeClr>
            </a:solidFill>
          </a:ln>
        </p:spPr>
      </p:pic>
      <p:pic>
        <p:nvPicPr>
          <p:cNvPr id="9" name="Picture 8" descr="A screenshot of a cell phone&#10;&#10;Description automatically generated">
            <a:extLst>
              <a:ext uri="{FF2B5EF4-FFF2-40B4-BE49-F238E27FC236}">
                <a16:creationId xmlns:a16="http://schemas.microsoft.com/office/drawing/2014/main" id="{BDE116E9-BB88-BC4C-934E-4B58A731DC50}"/>
              </a:ext>
            </a:extLst>
          </p:cNvPr>
          <p:cNvPicPr>
            <a:picLocks noChangeAspect="1"/>
          </p:cNvPicPr>
          <p:nvPr/>
        </p:nvPicPr>
        <p:blipFill>
          <a:blip r:embed="rId3">
            <a:alphaModFix amt="75000"/>
          </a:blip>
          <a:stretch>
            <a:fillRect/>
          </a:stretch>
        </p:blipFill>
        <p:spPr>
          <a:xfrm>
            <a:off x="6304587" y="833963"/>
            <a:ext cx="5023849" cy="3288443"/>
          </a:xfrm>
          <a:prstGeom prst="rect">
            <a:avLst/>
          </a:prstGeom>
          <a:ln w="41275">
            <a:solidFill>
              <a:schemeClr val="accent6">
                <a:lumMod val="50000"/>
              </a:schemeClr>
            </a:solidFill>
          </a:ln>
        </p:spPr>
      </p:pic>
      <p:pic>
        <p:nvPicPr>
          <p:cNvPr id="13" name="Picture 12" descr="A screenshot of a cell phone&#10;&#10;Description automatically generated">
            <a:extLst>
              <a:ext uri="{FF2B5EF4-FFF2-40B4-BE49-F238E27FC236}">
                <a16:creationId xmlns:a16="http://schemas.microsoft.com/office/drawing/2014/main" id="{0D0E9BA3-1646-A648-B030-ACF83F146F99}"/>
              </a:ext>
            </a:extLst>
          </p:cNvPr>
          <p:cNvPicPr>
            <a:picLocks noChangeAspect="1"/>
          </p:cNvPicPr>
          <p:nvPr/>
        </p:nvPicPr>
        <p:blipFill>
          <a:blip r:embed="rId4">
            <a:alphaModFix amt="75000"/>
          </a:blip>
          <a:stretch>
            <a:fillRect/>
          </a:stretch>
        </p:blipFill>
        <p:spPr>
          <a:xfrm>
            <a:off x="170606" y="2898556"/>
            <a:ext cx="5023849" cy="1632991"/>
          </a:xfrm>
          <a:prstGeom prst="rect">
            <a:avLst/>
          </a:prstGeom>
          <a:ln w="41275">
            <a:solidFill>
              <a:schemeClr val="accent6">
                <a:lumMod val="50000"/>
              </a:schemeClr>
            </a:solidFill>
          </a:ln>
        </p:spPr>
      </p:pic>
      <p:pic>
        <p:nvPicPr>
          <p:cNvPr id="15" name="Picture 14" descr="A screenshot of a cell phone&#10;&#10;Description automatically generated">
            <a:extLst>
              <a:ext uri="{FF2B5EF4-FFF2-40B4-BE49-F238E27FC236}">
                <a16:creationId xmlns:a16="http://schemas.microsoft.com/office/drawing/2014/main" id="{2D840214-F3DA-F745-AE6B-F8DBDD93DB22}"/>
              </a:ext>
            </a:extLst>
          </p:cNvPr>
          <p:cNvPicPr>
            <a:picLocks noChangeAspect="1"/>
          </p:cNvPicPr>
          <p:nvPr/>
        </p:nvPicPr>
        <p:blipFill>
          <a:blip r:embed="rId5">
            <a:alphaModFix amt="75000"/>
          </a:blip>
          <a:stretch>
            <a:fillRect/>
          </a:stretch>
        </p:blipFill>
        <p:spPr>
          <a:xfrm>
            <a:off x="170606" y="4676002"/>
            <a:ext cx="5592726" cy="1791586"/>
          </a:xfrm>
          <a:prstGeom prst="rect">
            <a:avLst/>
          </a:prstGeom>
          <a:ln w="41275">
            <a:solidFill>
              <a:schemeClr val="accent6">
                <a:lumMod val="50000"/>
              </a:schemeClr>
            </a:solidFill>
          </a:ln>
        </p:spPr>
      </p:pic>
      <p:pic>
        <p:nvPicPr>
          <p:cNvPr id="18" name="Picture 17" descr="A screenshot of a cell phone&#10;&#10;Description automatically generated">
            <a:extLst>
              <a:ext uri="{FF2B5EF4-FFF2-40B4-BE49-F238E27FC236}">
                <a16:creationId xmlns:a16="http://schemas.microsoft.com/office/drawing/2014/main" id="{06FE0538-41D3-C440-B2A2-491D1B79186B}"/>
              </a:ext>
            </a:extLst>
          </p:cNvPr>
          <p:cNvPicPr>
            <a:picLocks noChangeAspect="1"/>
          </p:cNvPicPr>
          <p:nvPr/>
        </p:nvPicPr>
        <p:blipFill>
          <a:blip r:embed="rId6">
            <a:alphaModFix amt="75000"/>
          </a:blip>
          <a:stretch>
            <a:fillRect/>
          </a:stretch>
        </p:blipFill>
        <p:spPr>
          <a:xfrm>
            <a:off x="6304587" y="4299069"/>
            <a:ext cx="4455042" cy="753865"/>
          </a:xfrm>
          <a:prstGeom prst="rect">
            <a:avLst/>
          </a:prstGeom>
          <a:ln w="41275">
            <a:solidFill>
              <a:srgbClr val="FF0000"/>
            </a:solidFill>
          </a:ln>
        </p:spPr>
      </p:pic>
      <p:pic>
        <p:nvPicPr>
          <p:cNvPr id="22" name="Picture 21" descr="A screenshot of a cell phone&#10;&#10;Description automatically generated">
            <a:extLst>
              <a:ext uri="{FF2B5EF4-FFF2-40B4-BE49-F238E27FC236}">
                <a16:creationId xmlns:a16="http://schemas.microsoft.com/office/drawing/2014/main" id="{3D1B1B3F-0DE0-2A45-A8BB-33E8A5E78CDC}"/>
              </a:ext>
            </a:extLst>
          </p:cNvPr>
          <p:cNvPicPr>
            <a:picLocks noChangeAspect="1"/>
          </p:cNvPicPr>
          <p:nvPr/>
        </p:nvPicPr>
        <p:blipFill>
          <a:blip r:embed="rId7">
            <a:alphaModFix amt="75000"/>
          </a:blip>
          <a:stretch>
            <a:fillRect/>
          </a:stretch>
        </p:blipFill>
        <p:spPr>
          <a:xfrm>
            <a:off x="5887415" y="5241940"/>
            <a:ext cx="6133979" cy="1147049"/>
          </a:xfrm>
          <a:prstGeom prst="rect">
            <a:avLst/>
          </a:prstGeom>
          <a:ln w="41275">
            <a:solidFill>
              <a:srgbClr val="FF0000"/>
            </a:solidFill>
          </a:ln>
        </p:spPr>
      </p:pic>
    </p:spTree>
    <p:extLst>
      <p:ext uri="{BB962C8B-B14F-4D97-AF65-F5344CB8AC3E}">
        <p14:creationId xmlns:p14="http://schemas.microsoft.com/office/powerpoint/2010/main" val="4108601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DBDC-1407-4A4A-8CC0-D8C7FA06747E}"/>
              </a:ext>
            </a:extLst>
          </p:cNvPr>
          <p:cNvSpPr>
            <a:spLocks noGrp="1"/>
          </p:cNvSpPr>
          <p:nvPr>
            <p:ph type="title"/>
          </p:nvPr>
        </p:nvSpPr>
        <p:spPr>
          <a:xfrm>
            <a:off x="0" y="18255"/>
            <a:ext cx="12192000" cy="612687"/>
          </a:xfrm>
        </p:spPr>
        <p:txBody>
          <a:bodyPr>
            <a:noAutofit/>
          </a:bodyPr>
          <a:lstStyle/>
          <a:p>
            <a:r>
              <a:rPr lang="en-US" sz="3600" dirty="0"/>
              <a:t>Summary</a:t>
            </a:r>
          </a:p>
        </p:txBody>
      </p:sp>
      <p:sp>
        <p:nvSpPr>
          <p:cNvPr id="3" name="Footer Placeholder 2">
            <a:extLst>
              <a:ext uri="{FF2B5EF4-FFF2-40B4-BE49-F238E27FC236}">
                <a16:creationId xmlns:a16="http://schemas.microsoft.com/office/drawing/2014/main" id="{9E1BE4E6-D0EF-1B42-9F44-B38625033919}"/>
              </a:ext>
            </a:extLst>
          </p:cNvPr>
          <p:cNvSpPr>
            <a:spLocks noGrp="1"/>
          </p:cNvSpPr>
          <p:nvPr>
            <p:ph type="ftr" sz="quarter" idx="11"/>
          </p:nvPr>
        </p:nvSpPr>
        <p:spPr>
          <a:xfrm>
            <a:off x="4036478" y="6487110"/>
            <a:ext cx="4114800" cy="365125"/>
          </a:xfrm>
        </p:spPr>
        <p:txBody>
          <a:bodyPr/>
          <a:lstStyle/>
          <a:p>
            <a:r>
              <a:rPr lang="en-US" dirty="0"/>
              <a:t>Indian Institute of Management, Ahmedabad</a:t>
            </a:r>
          </a:p>
        </p:txBody>
      </p:sp>
      <p:sp>
        <p:nvSpPr>
          <p:cNvPr id="17" name="Slide Number Placeholder 16">
            <a:extLst>
              <a:ext uri="{FF2B5EF4-FFF2-40B4-BE49-F238E27FC236}">
                <a16:creationId xmlns:a16="http://schemas.microsoft.com/office/drawing/2014/main" id="{7CBEC2EB-17E6-D848-AF9F-48D4873D9EE7}"/>
              </a:ext>
            </a:extLst>
          </p:cNvPr>
          <p:cNvSpPr>
            <a:spLocks noGrp="1"/>
          </p:cNvSpPr>
          <p:nvPr>
            <p:ph type="sldNum" sz="quarter" idx="12"/>
          </p:nvPr>
        </p:nvSpPr>
        <p:spPr>
          <a:xfrm>
            <a:off x="11600121" y="6560191"/>
            <a:ext cx="580451" cy="279554"/>
          </a:xfrm>
        </p:spPr>
        <p:txBody>
          <a:bodyPr/>
          <a:lstStyle/>
          <a:p>
            <a:pPr algn="ctr"/>
            <a:fld id="{9168D7A0-7E5A-E44D-A5A6-8CAAE1975DEA}" type="slidenum">
              <a:rPr lang="en-US" smtClean="0"/>
              <a:pPr algn="ctr"/>
              <a:t>25</a:t>
            </a:fld>
            <a:endParaRPr lang="en-US" dirty="0"/>
          </a:p>
        </p:txBody>
      </p:sp>
      <p:sp>
        <p:nvSpPr>
          <p:cNvPr id="33" name="TextBox 32">
            <a:extLst>
              <a:ext uri="{FF2B5EF4-FFF2-40B4-BE49-F238E27FC236}">
                <a16:creationId xmlns:a16="http://schemas.microsoft.com/office/drawing/2014/main" id="{EEBC6E62-0CA8-2C48-B59A-65292AFC2286}"/>
              </a:ext>
            </a:extLst>
          </p:cNvPr>
          <p:cNvSpPr txBox="1"/>
          <p:nvPr/>
        </p:nvSpPr>
        <p:spPr>
          <a:xfrm>
            <a:off x="61570" y="457120"/>
            <a:ext cx="11883057" cy="523220"/>
          </a:xfrm>
          <a:prstGeom prst="rect">
            <a:avLst/>
          </a:prstGeom>
          <a:noFill/>
        </p:spPr>
        <p:txBody>
          <a:bodyPr wrap="square" rtlCol="0">
            <a:spAutoFit/>
          </a:bodyPr>
          <a:lstStyle/>
          <a:p>
            <a:pPr algn="just"/>
            <a:r>
              <a:rPr lang="en-US" sz="1400" dirty="0">
                <a:solidFill>
                  <a:schemeClr val="bg1"/>
                </a:solidFill>
                <a:latin typeface="Avenir Next LT Pro" panose="020B0504020202020204" pitchFamily="34" charset="77"/>
              </a:rPr>
              <a:t>In this thesis, we have studied right from traditional classification algorithms such as SVM, MLP to state-of-the-art algorithms using Deep Learning. Below table highlight accuracy of used algorithms:</a:t>
            </a:r>
          </a:p>
        </p:txBody>
      </p:sp>
      <p:pic>
        <p:nvPicPr>
          <p:cNvPr id="5" name="Picture 4" descr="A screenshot of a cell phone&#10;&#10;Description automatically generated">
            <a:extLst>
              <a:ext uri="{FF2B5EF4-FFF2-40B4-BE49-F238E27FC236}">
                <a16:creationId xmlns:a16="http://schemas.microsoft.com/office/drawing/2014/main" id="{711684A5-C855-114C-BB68-2A9780582AD6}"/>
              </a:ext>
            </a:extLst>
          </p:cNvPr>
          <p:cNvPicPr>
            <a:picLocks noChangeAspect="1"/>
          </p:cNvPicPr>
          <p:nvPr/>
        </p:nvPicPr>
        <p:blipFill>
          <a:blip r:embed="rId2">
            <a:alphaModFix amt="75000"/>
          </a:blip>
          <a:stretch>
            <a:fillRect/>
          </a:stretch>
        </p:blipFill>
        <p:spPr>
          <a:xfrm>
            <a:off x="264042" y="1154871"/>
            <a:ext cx="2989521" cy="2989521"/>
          </a:xfrm>
          <a:prstGeom prst="rect">
            <a:avLst/>
          </a:prstGeom>
        </p:spPr>
      </p:pic>
      <p:sp>
        <p:nvSpPr>
          <p:cNvPr id="9" name="TextBox 8">
            <a:extLst>
              <a:ext uri="{FF2B5EF4-FFF2-40B4-BE49-F238E27FC236}">
                <a16:creationId xmlns:a16="http://schemas.microsoft.com/office/drawing/2014/main" id="{45B17966-1F26-8548-ABFE-8894A32C5F68}"/>
              </a:ext>
            </a:extLst>
          </p:cNvPr>
          <p:cNvSpPr txBox="1"/>
          <p:nvPr/>
        </p:nvSpPr>
        <p:spPr>
          <a:xfrm>
            <a:off x="3359889" y="932916"/>
            <a:ext cx="8669802" cy="3539430"/>
          </a:xfrm>
          <a:prstGeom prst="rect">
            <a:avLst/>
          </a:prstGeom>
          <a:noFill/>
        </p:spPr>
        <p:txBody>
          <a:bodyPr wrap="square" rtlCol="0">
            <a:spAutoFit/>
          </a:bodyPr>
          <a:lstStyle/>
          <a:p>
            <a:pPr algn="just"/>
            <a:r>
              <a:rPr lang="en-US" sz="1400" dirty="0">
                <a:solidFill>
                  <a:schemeClr val="bg1"/>
                </a:solidFill>
                <a:latin typeface="Avenir Next LT Pro" panose="020B0504020202020204" pitchFamily="34" charset="77"/>
              </a:rPr>
              <a:t>In this thesis, we have studied right from traditional classification algorithms such as SVM, MLP to state-of-the-art algorithms using Deep Learning. Below table highlight accuracy of used algorithms:</a:t>
            </a:r>
          </a:p>
          <a:p>
            <a:pPr algn="just"/>
            <a:endParaRPr lang="en-US" sz="1400" b="1" dirty="0">
              <a:solidFill>
                <a:schemeClr val="bg1"/>
              </a:solidFill>
              <a:latin typeface="Avenir Next LT Pro" panose="020B0504020202020204" pitchFamily="34" charset="77"/>
            </a:endParaRPr>
          </a:p>
          <a:p>
            <a:pPr algn="just"/>
            <a:r>
              <a:rPr lang="en-US" sz="1400" b="1" dirty="0">
                <a:solidFill>
                  <a:schemeClr val="bg1"/>
                </a:solidFill>
                <a:latin typeface="Avenir Next LT Pro" panose="020B0504020202020204" pitchFamily="34" charset="77"/>
              </a:rPr>
              <a:t>1. Flattening the image to a 1D vector input leads to losing the spatial features of 2D images</a:t>
            </a:r>
          </a:p>
          <a:p>
            <a:pPr algn="just"/>
            <a:r>
              <a:rPr lang="en-US" sz="1400" dirty="0">
                <a:solidFill>
                  <a:schemeClr val="bg1"/>
                </a:solidFill>
                <a:latin typeface="Avenir Next LT Pro" panose="020B0504020202020204" pitchFamily="34" charset="77"/>
              </a:rPr>
              <a:t>As we seen in this thesis, before feeding the image to the hidden layers/classification algorithms, we must flatten the image matrix to a 1D vector because SVM/MLPs take a flatten vector as an input. Which means throwing away all the 2D information contained in an image. Treating an input as a simple vector of number with no special structure might work well for 1D signals, like the housing price. But in 2D images, it will lead to information loss because the network doesn’t relate the pixel values to each other when trying to find patterns. SVM/MLPs have no knowledge of the fact that these pixel numbers were originally spatially arranged in a grid and that they are connected to each other. </a:t>
            </a:r>
          </a:p>
          <a:p>
            <a:pPr algn="just"/>
            <a:endParaRPr lang="en-US" sz="1400" dirty="0">
              <a:solidFill>
                <a:schemeClr val="bg1"/>
              </a:solidFill>
              <a:latin typeface="Avenir Next LT Pro" panose="020B0504020202020204" pitchFamily="34" charset="77"/>
            </a:endParaRPr>
          </a:p>
          <a:p>
            <a:pPr algn="just"/>
            <a:r>
              <a:rPr lang="en-US" sz="1400" dirty="0">
                <a:solidFill>
                  <a:schemeClr val="bg1"/>
                </a:solidFill>
                <a:latin typeface="Avenir Next LT Pro" panose="020B0504020202020204" pitchFamily="34" charset="77"/>
              </a:rPr>
              <a:t>CNNs on the other hand, do not require flattening the image. We can feed the raw image matrix of pixels to our network. This will allow the CNN to understand that pixels that are close to each other are heavily related than the pixels that are far apart.</a:t>
            </a:r>
          </a:p>
          <a:p>
            <a:pPr algn="just"/>
            <a:endParaRPr lang="en-US" sz="1400" dirty="0">
              <a:solidFill>
                <a:schemeClr val="bg1"/>
              </a:solidFill>
              <a:latin typeface="Avenir Next LT Pro" panose="020B0504020202020204" pitchFamily="34" charset="77"/>
            </a:endParaRPr>
          </a:p>
        </p:txBody>
      </p:sp>
      <p:sp>
        <p:nvSpPr>
          <p:cNvPr id="8" name="Rectangle 4">
            <a:extLst>
              <a:ext uri="{FF2B5EF4-FFF2-40B4-BE49-F238E27FC236}">
                <a16:creationId xmlns:a16="http://schemas.microsoft.com/office/drawing/2014/main" id="{88D8CE58-6854-9A41-A6B1-FEFE12B02888}"/>
              </a:ext>
            </a:extLst>
          </p:cNvPr>
          <p:cNvSpPr>
            <a:spLocks noChangeArrowheads="1"/>
          </p:cNvSpPr>
          <p:nvPr/>
        </p:nvSpPr>
        <p:spPr bwMode="auto">
          <a:xfrm>
            <a:off x="264042" y="4269921"/>
            <a:ext cx="651384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7" name="Picture 35" descr="A close up of an umbrella&#10;&#10;Description automatically generated">
            <a:extLst>
              <a:ext uri="{FF2B5EF4-FFF2-40B4-BE49-F238E27FC236}">
                <a16:creationId xmlns:a16="http://schemas.microsoft.com/office/drawing/2014/main" id="{0A598C7A-6788-EC4A-BD58-24862E921004}"/>
              </a:ext>
            </a:extLst>
          </p:cNvPr>
          <p:cNvPicPr>
            <a:picLocks noChangeAspect="1" noChangeArrowheads="1"/>
          </p:cNvPicPr>
          <p:nvPr/>
        </p:nvPicPr>
        <p:blipFill>
          <a:blip r:embed="rId3" r:link="rId4">
            <a:alphaModFix amt="75000"/>
            <a:extLst>
              <a:ext uri="{28A0092B-C50C-407E-A947-70E740481C1C}">
                <a14:useLocalDpi xmlns:a14="http://schemas.microsoft.com/office/drawing/2010/main" val="0"/>
              </a:ext>
            </a:extLst>
          </a:blip>
          <a:srcRect/>
          <a:stretch>
            <a:fillRect/>
          </a:stretch>
        </p:blipFill>
        <p:spPr bwMode="auto">
          <a:xfrm>
            <a:off x="264042" y="4269922"/>
            <a:ext cx="2770941" cy="147662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8455FC4-0BD4-684B-9C11-7AA735EC1B2A}"/>
              </a:ext>
            </a:extLst>
          </p:cNvPr>
          <p:cNvSpPr txBox="1"/>
          <p:nvPr/>
        </p:nvSpPr>
        <p:spPr>
          <a:xfrm>
            <a:off x="3384698" y="4185663"/>
            <a:ext cx="8644993" cy="2246769"/>
          </a:xfrm>
          <a:prstGeom prst="rect">
            <a:avLst/>
          </a:prstGeom>
          <a:noFill/>
        </p:spPr>
        <p:txBody>
          <a:bodyPr wrap="square" rtlCol="0">
            <a:spAutoFit/>
          </a:bodyPr>
          <a:lstStyle/>
          <a:p>
            <a:pPr algn="just"/>
            <a:r>
              <a:rPr lang="en-US" sz="1400" b="1" dirty="0">
                <a:solidFill>
                  <a:schemeClr val="bg1"/>
                </a:solidFill>
                <a:latin typeface="Avenir Next LT Pro" panose="020B0504020202020204" pitchFamily="34" charset="77"/>
              </a:rPr>
              <a:t>2. Fully connected (dense) layers - For MLP ONLY.</a:t>
            </a:r>
          </a:p>
          <a:p>
            <a:pPr algn="just"/>
            <a:r>
              <a:rPr lang="en-US" sz="1400" dirty="0">
                <a:solidFill>
                  <a:schemeClr val="bg1"/>
                </a:solidFill>
                <a:latin typeface="Avenir Next LT Pro" panose="020B0504020202020204" pitchFamily="34" charset="77"/>
              </a:rPr>
              <a:t>MLPs are composed of Dense layers that are fully connected to each other. Fully connected means that every node in one layer is connected to ALL nodes from the previous layer and all nodes in the next layer. In this scenario, each neuron will have parameters (weights) to train per each neuron from the previous layer. if we have an image with dimensions = 32x32), it will yield a million 1024 for each single node in the first hidden layer, it yields to high number of parameters in such a small network.</a:t>
            </a:r>
          </a:p>
          <a:p>
            <a:pPr algn="just"/>
            <a:endParaRPr lang="en-US" sz="1400" dirty="0">
              <a:solidFill>
                <a:schemeClr val="bg1"/>
              </a:solidFill>
              <a:latin typeface="Avenir Next LT Pro" panose="020B0504020202020204" pitchFamily="34" charset="77"/>
            </a:endParaRPr>
          </a:p>
          <a:p>
            <a:pPr algn="just"/>
            <a:r>
              <a:rPr lang="en-US" sz="1400" dirty="0">
                <a:solidFill>
                  <a:schemeClr val="bg1"/>
                </a:solidFill>
                <a:latin typeface="Avenir Next LT Pro" panose="020B0504020202020204" pitchFamily="34" charset="77"/>
              </a:rPr>
              <a:t>CNNs on the other hand are locally connected layers. Where their nodes are connected to only a small subset of the previous layers’ nodes. Locally connected layers use far fewer parameters than a densely connected layer as we will see when we discuss CNNs.</a:t>
            </a:r>
          </a:p>
        </p:txBody>
      </p:sp>
    </p:spTree>
    <p:extLst>
      <p:ext uri="{BB962C8B-B14F-4D97-AF65-F5344CB8AC3E}">
        <p14:creationId xmlns:p14="http://schemas.microsoft.com/office/powerpoint/2010/main" val="2134485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1D65960-1012-D74B-821D-C42596AD065D}"/>
              </a:ext>
            </a:extLst>
          </p:cNvPr>
          <p:cNvSpPr>
            <a:spLocks noGrp="1"/>
          </p:cNvSpPr>
          <p:nvPr>
            <p:ph type="subTitle" idx="1"/>
          </p:nvPr>
        </p:nvSpPr>
        <p:spPr>
          <a:xfrm>
            <a:off x="-21221" y="2967401"/>
            <a:ext cx="12016153" cy="1114479"/>
          </a:xfrm>
        </p:spPr>
        <p:txBody>
          <a:bodyPr>
            <a:normAutofit/>
          </a:bodyPr>
          <a:lstStyle/>
          <a:p>
            <a:r>
              <a:rPr lang="en-US" sz="5400" dirty="0"/>
              <a:t>Q &amp; A</a:t>
            </a:r>
          </a:p>
        </p:txBody>
      </p:sp>
      <p:sp>
        <p:nvSpPr>
          <p:cNvPr id="4" name="Footer Placeholder 3">
            <a:extLst>
              <a:ext uri="{FF2B5EF4-FFF2-40B4-BE49-F238E27FC236}">
                <a16:creationId xmlns:a16="http://schemas.microsoft.com/office/drawing/2014/main" id="{9EBF1A9F-32A7-8143-AC76-B7027FEB7163}"/>
              </a:ext>
            </a:extLst>
          </p:cNvPr>
          <p:cNvSpPr>
            <a:spLocks noGrp="1"/>
          </p:cNvSpPr>
          <p:nvPr>
            <p:ph type="ftr" sz="quarter" idx="11"/>
          </p:nvPr>
        </p:nvSpPr>
        <p:spPr/>
        <p:txBody>
          <a:bodyPr/>
          <a:lstStyle/>
          <a:p>
            <a:r>
              <a:rPr lang="en-US" dirty="0"/>
              <a:t>Indian Institute of Management, Ahmedabad</a:t>
            </a:r>
          </a:p>
        </p:txBody>
      </p:sp>
      <p:sp>
        <p:nvSpPr>
          <p:cNvPr id="7" name="Slide Number Placeholder 6">
            <a:extLst>
              <a:ext uri="{FF2B5EF4-FFF2-40B4-BE49-F238E27FC236}">
                <a16:creationId xmlns:a16="http://schemas.microsoft.com/office/drawing/2014/main" id="{789BB1C9-50D9-1441-9E13-F6908628D83F}"/>
              </a:ext>
            </a:extLst>
          </p:cNvPr>
          <p:cNvSpPr>
            <a:spLocks noGrp="1"/>
          </p:cNvSpPr>
          <p:nvPr>
            <p:ph type="sldNum" sz="quarter" idx="12"/>
          </p:nvPr>
        </p:nvSpPr>
        <p:spPr/>
        <p:txBody>
          <a:bodyPr/>
          <a:lstStyle/>
          <a:p>
            <a:pPr algn="ctr"/>
            <a:fld id="{9168D7A0-7E5A-E44D-A5A6-8CAAE1975DEA}" type="slidenum">
              <a:rPr lang="en-US" smtClean="0"/>
              <a:pPr algn="ctr"/>
              <a:t>26</a:t>
            </a:fld>
            <a:endParaRPr lang="en-US" dirty="0"/>
          </a:p>
        </p:txBody>
      </p:sp>
    </p:spTree>
    <p:extLst>
      <p:ext uri="{BB962C8B-B14F-4D97-AF65-F5344CB8AC3E}">
        <p14:creationId xmlns:p14="http://schemas.microsoft.com/office/powerpoint/2010/main" val="4078266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00E27-86D3-164E-90F7-F2D0F5E4F8D8}"/>
              </a:ext>
            </a:extLst>
          </p:cNvPr>
          <p:cNvSpPr>
            <a:spLocks noGrp="1"/>
          </p:cNvSpPr>
          <p:nvPr>
            <p:ph type="title"/>
          </p:nvPr>
        </p:nvSpPr>
        <p:spPr>
          <a:xfrm>
            <a:off x="105508" y="25160"/>
            <a:ext cx="12086492" cy="653179"/>
          </a:xfrm>
        </p:spPr>
        <p:txBody>
          <a:bodyPr>
            <a:normAutofit fontScale="90000"/>
          </a:bodyPr>
          <a:lstStyle/>
          <a:p>
            <a:r>
              <a:rPr lang="en-US" dirty="0"/>
              <a:t>Abstract</a:t>
            </a:r>
          </a:p>
        </p:txBody>
      </p:sp>
      <p:sp>
        <p:nvSpPr>
          <p:cNvPr id="7" name="Rectangle 6">
            <a:extLst>
              <a:ext uri="{FF2B5EF4-FFF2-40B4-BE49-F238E27FC236}">
                <a16:creationId xmlns:a16="http://schemas.microsoft.com/office/drawing/2014/main" id="{477E99DA-ECCE-F344-A6E6-5B65D5A6A37E}"/>
              </a:ext>
            </a:extLst>
          </p:cNvPr>
          <p:cNvSpPr/>
          <p:nvPr/>
        </p:nvSpPr>
        <p:spPr>
          <a:xfrm>
            <a:off x="200686" y="1522729"/>
            <a:ext cx="11254153" cy="338554"/>
          </a:xfrm>
          <a:prstGeom prst="rect">
            <a:avLst/>
          </a:prstGeom>
        </p:spPr>
        <p:txBody>
          <a:bodyPr wrap="square" anchor="ctr" anchorCtr="0">
            <a:spAutoFit/>
          </a:bodyPr>
          <a:lstStyle/>
          <a:p>
            <a:pPr algn="just"/>
            <a:r>
              <a:rPr lang="en-US" sz="1600" dirty="0">
                <a:solidFill>
                  <a:schemeClr val="bg1"/>
                </a:solidFill>
                <a:latin typeface="Avenir Next LT Pro" panose="020B0504020202020204" pitchFamily="34" charset="77"/>
                <a:ea typeface="+mj-ea"/>
                <a:cs typeface="+mj-cs"/>
              </a:rPr>
              <a:t>Classification of German Traffic Sign Recognition Benchmark dataset</a:t>
            </a:r>
            <a:r>
              <a:rPr lang="en-US" sz="1600" dirty="0">
                <a:solidFill>
                  <a:schemeClr val="bg1"/>
                </a:solidFill>
              </a:rPr>
              <a:t>.</a:t>
            </a:r>
          </a:p>
        </p:txBody>
      </p:sp>
      <p:sp>
        <p:nvSpPr>
          <p:cNvPr id="8" name="Rectangle 7">
            <a:extLst>
              <a:ext uri="{FF2B5EF4-FFF2-40B4-BE49-F238E27FC236}">
                <a16:creationId xmlns:a16="http://schemas.microsoft.com/office/drawing/2014/main" id="{D49D4D99-B304-134A-929D-7B3A6EB6B9E9}"/>
              </a:ext>
            </a:extLst>
          </p:cNvPr>
          <p:cNvSpPr/>
          <p:nvPr/>
        </p:nvSpPr>
        <p:spPr>
          <a:xfrm>
            <a:off x="200686" y="2631001"/>
            <a:ext cx="11486032" cy="338554"/>
          </a:xfrm>
          <a:prstGeom prst="rect">
            <a:avLst/>
          </a:prstGeom>
        </p:spPr>
        <p:txBody>
          <a:bodyPr wrap="square">
            <a:spAutoFit/>
          </a:bodyPr>
          <a:lstStyle/>
          <a:p>
            <a:r>
              <a:rPr lang="en-US" sz="1600" dirty="0">
                <a:solidFill>
                  <a:schemeClr val="bg1"/>
                </a:solidFill>
                <a:latin typeface="Avenir Next LT Pro" panose="020B0504020202020204" pitchFamily="34" charset="77"/>
                <a:ea typeface="+mj-ea"/>
                <a:cs typeface="+mj-cs"/>
              </a:rPr>
              <a:t>Wide variability in visual appearance. Illumination , weather condition, partial occlusions</a:t>
            </a:r>
          </a:p>
        </p:txBody>
      </p:sp>
      <p:sp>
        <p:nvSpPr>
          <p:cNvPr id="9" name="Rectangle 8">
            <a:extLst>
              <a:ext uri="{FF2B5EF4-FFF2-40B4-BE49-F238E27FC236}">
                <a16:creationId xmlns:a16="http://schemas.microsoft.com/office/drawing/2014/main" id="{A4283B4B-E095-1447-8291-310A820F5420}"/>
              </a:ext>
            </a:extLst>
          </p:cNvPr>
          <p:cNvSpPr/>
          <p:nvPr/>
        </p:nvSpPr>
        <p:spPr>
          <a:xfrm>
            <a:off x="192803" y="3644668"/>
            <a:ext cx="8616462" cy="338554"/>
          </a:xfrm>
          <a:prstGeom prst="rect">
            <a:avLst/>
          </a:prstGeom>
        </p:spPr>
        <p:txBody>
          <a:bodyPr wrap="square">
            <a:spAutoFit/>
          </a:bodyPr>
          <a:lstStyle/>
          <a:p>
            <a:r>
              <a:rPr lang="en-US" sz="1600" dirty="0">
                <a:solidFill>
                  <a:schemeClr val="bg1"/>
                </a:solidFill>
                <a:latin typeface="Avenir Next LT Pro" panose="020B0504020202020204" pitchFamily="34" charset="77"/>
                <a:ea typeface="+mj-ea"/>
                <a:cs typeface="+mj-cs"/>
              </a:rPr>
              <a:t>High accuracy in recognizing signs in real world.</a:t>
            </a:r>
          </a:p>
        </p:txBody>
      </p:sp>
      <p:sp>
        <p:nvSpPr>
          <p:cNvPr id="3" name="Footer Placeholder 2">
            <a:extLst>
              <a:ext uri="{FF2B5EF4-FFF2-40B4-BE49-F238E27FC236}">
                <a16:creationId xmlns:a16="http://schemas.microsoft.com/office/drawing/2014/main" id="{089CEB82-B2FC-B345-A970-7F9BC506627D}"/>
              </a:ext>
            </a:extLst>
          </p:cNvPr>
          <p:cNvSpPr>
            <a:spLocks noGrp="1"/>
          </p:cNvSpPr>
          <p:nvPr>
            <p:ph type="ftr" sz="quarter" idx="11"/>
          </p:nvPr>
        </p:nvSpPr>
        <p:spPr>
          <a:xfrm>
            <a:off x="4038600" y="6490576"/>
            <a:ext cx="4114800" cy="365125"/>
          </a:xfrm>
        </p:spPr>
        <p:txBody>
          <a:bodyPr/>
          <a:lstStyle/>
          <a:p>
            <a:r>
              <a:rPr lang="en-US" dirty="0"/>
              <a:t>Indian Institute of Management, Ahmedabad</a:t>
            </a:r>
          </a:p>
        </p:txBody>
      </p:sp>
      <p:sp>
        <p:nvSpPr>
          <p:cNvPr id="10" name="Slide Number Placeholder 9">
            <a:extLst>
              <a:ext uri="{FF2B5EF4-FFF2-40B4-BE49-F238E27FC236}">
                <a16:creationId xmlns:a16="http://schemas.microsoft.com/office/drawing/2014/main" id="{AE71A95A-179C-EB4A-88C7-E2ADAFD2BA30}"/>
              </a:ext>
            </a:extLst>
          </p:cNvPr>
          <p:cNvSpPr>
            <a:spLocks noGrp="1"/>
          </p:cNvSpPr>
          <p:nvPr>
            <p:ph type="sldNum" sz="quarter" idx="12"/>
          </p:nvPr>
        </p:nvSpPr>
        <p:spPr>
          <a:xfrm>
            <a:off x="11891770" y="6515736"/>
            <a:ext cx="251669" cy="342264"/>
          </a:xfrm>
        </p:spPr>
        <p:txBody>
          <a:bodyPr/>
          <a:lstStyle/>
          <a:p>
            <a:pPr algn="ctr"/>
            <a:fld id="{9168D7A0-7E5A-E44D-A5A6-8CAAE1975DEA}" type="slidenum">
              <a:rPr lang="en-US" smtClean="0"/>
              <a:pPr algn="ctr"/>
              <a:t>3</a:t>
            </a:fld>
            <a:endParaRPr lang="en-US" dirty="0"/>
          </a:p>
        </p:txBody>
      </p:sp>
      <p:sp>
        <p:nvSpPr>
          <p:cNvPr id="12" name="Title 1">
            <a:extLst>
              <a:ext uri="{FF2B5EF4-FFF2-40B4-BE49-F238E27FC236}">
                <a16:creationId xmlns:a16="http://schemas.microsoft.com/office/drawing/2014/main" id="{15028E57-9849-A949-88B6-74918FC61C9E}"/>
              </a:ext>
            </a:extLst>
          </p:cNvPr>
          <p:cNvSpPr txBox="1">
            <a:spLocks/>
          </p:cNvSpPr>
          <p:nvPr/>
        </p:nvSpPr>
        <p:spPr>
          <a:xfrm>
            <a:off x="200689" y="1089087"/>
            <a:ext cx="3434861" cy="422405"/>
          </a:xfrm>
          <a:prstGeom prst="rect">
            <a:avLst/>
          </a:prstGeom>
          <a:solidFill>
            <a:schemeClr val="tx1">
              <a:alpha val="0"/>
            </a:schemeClr>
          </a:solidFill>
          <a:ln w="19050">
            <a:noFill/>
          </a:ln>
        </p:spPr>
        <p:txBody>
          <a:bodyPr vert="horz" wrap="square" lIns="72000" tIns="72000" rIns="72000" bIns="72000" rtlCol="0" anchor="t" anchorCtr="0">
            <a:spAutoFit/>
          </a:bodyPr>
          <a:lstStyle>
            <a:defPPr>
              <a:defRPr lang="en-US"/>
            </a:defPPr>
            <a:lvl1pPr>
              <a:lnSpc>
                <a:spcPct val="90000"/>
              </a:lnSpc>
              <a:spcBef>
                <a:spcPct val="0"/>
              </a:spcBef>
              <a:buNone/>
              <a:defRPr sz="2800">
                <a:solidFill>
                  <a:schemeClr val="bg1"/>
                </a:solidFill>
                <a:latin typeface="+mj-lt"/>
                <a:ea typeface="+mj-ea"/>
                <a:cs typeface="+mj-cs"/>
              </a:defRPr>
            </a:lvl1pPr>
          </a:lstStyle>
          <a:p>
            <a:r>
              <a:rPr lang="en-US" sz="2000" dirty="0">
                <a:latin typeface="Avenir Next LT Pro" panose="020B0504020202020204" pitchFamily="34" charset="77"/>
              </a:rPr>
              <a:t>Problem Statement</a:t>
            </a:r>
          </a:p>
        </p:txBody>
      </p:sp>
      <p:sp>
        <p:nvSpPr>
          <p:cNvPr id="13" name="Title 1">
            <a:extLst>
              <a:ext uri="{FF2B5EF4-FFF2-40B4-BE49-F238E27FC236}">
                <a16:creationId xmlns:a16="http://schemas.microsoft.com/office/drawing/2014/main" id="{9CEAEEF9-953B-0C4D-ADDD-C4C801090659}"/>
              </a:ext>
            </a:extLst>
          </p:cNvPr>
          <p:cNvSpPr txBox="1">
            <a:spLocks/>
          </p:cNvSpPr>
          <p:nvPr/>
        </p:nvSpPr>
        <p:spPr>
          <a:xfrm>
            <a:off x="200686" y="2214429"/>
            <a:ext cx="3434861" cy="422405"/>
          </a:xfrm>
          <a:prstGeom prst="rect">
            <a:avLst/>
          </a:prstGeom>
          <a:solidFill>
            <a:schemeClr val="tx1">
              <a:alpha val="0"/>
            </a:schemeClr>
          </a:solidFill>
          <a:ln w="19050">
            <a:noFill/>
          </a:ln>
        </p:spPr>
        <p:txBody>
          <a:bodyPr vert="horz" wrap="square" lIns="72000" tIns="72000" rIns="72000" bIns="72000" rtlCol="0" anchor="t" anchorCtr="0">
            <a:spAutoFit/>
          </a:bodyPr>
          <a:lstStyle>
            <a:defPPr>
              <a:defRPr lang="en-US"/>
            </a:defPPr>
            <a:lvl1pPr>
              <a:lnSpc>
                <a:spcPct val="90000"/>
              </a:lnSpc>
              <a:spcBef>
                <a:spcPct val="0"/>
              </a:spcBef>
              <a:buNone/>
              <a:defRPr sz="2800">
                <a:solidFill>
                  <a:schemeClr val="bg1"/>
                </a:solidFill>
                <a:latin typeface="+mj-lt"/>
                <a:ea typeface="+mj-ea"/>
                <a:cs typeface="+mj-cs"/>
              </a:defRPr>
            </a:lvl1pPr>
          </a:lstStyle>
          <a:p>
            <a:r>
              <a:rPr lang="en-US" sz="2000" dirty="0">
                <a:latin typeface="Avenir Next LT Pro" panose="020B0504020202020204" pitchFamily="34" charset="77"/>
              </a:rPr>
              <a:t>Challenges</a:t>
            </a:r>
          </a:p>
        </p:txBody>
      </p:sp>
      <p:sp>
        <p:nvSpPr>
          <p:cNvPr id="14" name="Title 1">
            <a:extLst>
              <a:ext uri="{FF2B5EF4-FFF2-40B4-BE49-F238E27FC236}">
                <a16:creationId xmlns:a16="http://schemas.microsoft.com/office/drawing/2014/main" id="{1BA05117-C3AD-B645-A0C4-E85D0584C693}"/>
              </a:ext>
            </a:extLst>
          </p:cNvPr>
          <p:cNvSpPr txBox="1">
            <a:spLocks/>
          </p:cNvSpPr>
          <p:nvPr/>
        </p:nvSpPr>
        <p:spPr>
          <a:xfrm>
            <a:off x="200686" y="3284371"/>
            <a:ext cx="3434861" cy="422405"/>
          </a:xfrm>
          <a:prstGeom prst="rect">
            <a:avLst/>
          </a:prstGeom>
          <a:solidFill>
            <a:schemeClr val="tx1">
              <a:alpha val="0"/>
            </a:schemeClr>
          </a:solidFill>
          <a:ln w="19050">
            <a:noFill/>
          </a:ln>
        </p:spPr>
        <p:txBody>
          <a:bodyPr vert="horz" wrap="square" lIns="72000" tIns="72000" rIns="72000" bIns="72000" rtlCol="0" anchor="t" anchorCtr="0">
            <a:spAutoFit/>
          </a:bodyPr>
          <a:lstStyle>
            <a:defPPr>
              <a:defRPr lang="en-US"/>
            </a:defPPr>
            <a:lvl1pPr>
              <a:lnSpc>
                <a:spcPct val="90000"/>
              </a:lnSpc>
              <a:spcBef>
                <a:spcPct val="0"/>
              </a:spcBef>
              <a:buNone/>
              <a:defRPr sz="2800">
                <a:solidFill>
                  <a:schemeClr val="bg1"/>
                </a:solidFill>
                <a:latin typeface="+mj-lt"/>
                <a:ea typeface="+mj-ea"/>
                <a:cs typeface="+mj-cs"/>
              </a:defRPr>
            </a:lvl1pPr>
          </a:lstStyle>
          <a:p>
            <a:r>
              <a:rPr lang="en-US" sz="2000" dirty="0">
                <a:latin typeface="Avenir Next LT Pro" panose="020B0504020202020204" pitchFamily="34" charset="77"/>
              </a:rPr>
              <a:t>Goal</a:t>
            </a:r>
          </a:p>
        </p:txBody>
      </p:sp>
      <p:sp>
        <p:nvSpPr>
          <p:cNvPr id="15" name="Title 1">
            <a:extLst>
              <a:ext uri="{FF2B5EF4-FFF2-40B4-BE49-F238E27FC236}">
                <a16:creationId xmlns:a16="http://schemas.microsoft.com/office/drawing/2014/main" id="{5E1F463F-9320-AF48-9D4C-39FFBD2D8875}"/>
              </a:ext>
            </a:extLst>
          </p:cNvPr>
          <p:cNvSpPr txBox="1">
            <a:spLocks/>
          </p:cNvSpPr>
          <p:nvPr/>
        </p:nvSpPr>
        <p:spPr>
          <a:xfrm>
            <a:off x="200686" y="4348066"/>
            <a:ext cx="3434861" cy="422405"/>
          </a:xfrm>
          <a:prstGeom prst="rect">
            <a:avLst/>
          </a:prstGeom>
          <a:solidFill>
            <a:schemeClr val="tx1">
              <a:alpha val="0"/>
            </a:schemeClr>
          </a:solidFill>
          <a:ln w="19050">
            <a:noFill/>
          </a:ln>
        </p:spPr>
        <p:txBody>
          <a:bodyPr vert="horz" wrap="square" lIns="72000" tIns="72000" rIns="72000" bIns="72000" rtlCol="0" anchor="t" anchorCtr="0">
            <a:spAutoFit/>
          </a:bodyPr>
          <a:lstStyle>
            <a:defPPr>
              <a:defRPr lang="en-US"/>
            </a:defPPr>
            <a:lvl1pPr>
              <a:lnSpc>
                <a:spcPct val="90000"/>
              </a:lnSpc>
              <a:spcBef>
                <a:spcPct val="0"/>
              </a:spcBef>
              <a:buNone/>
              <a:defRPr sz="2800">
                <a:solidFill>
                  <a:schemeClr val="bg1"/>
                </a:solidFill>
                <a:latin typeface="+mj-lt"/>
                <a:ea typeface="+mj-ea"/>
                <a:cs typeface="+mj-cs"/>
              </a:defRPr>
            </a:lvl1pPr>
          </a:lstStyle>
          <a:p>
            <a:r>
              <a:rPr lang="en-US" sz="2000" dirty="0">
                <a:latin typeface="Avenir Next LT Pro" panose="020B0504020202020204" pitchFamily="34" charset="77"/>
              </a:rPr>
              <a:t>Approach</a:t>
            </a:r>
          </a:p>
        </p:txBody>
      </p:sp>
      <p:sp>
        <p:nvSpPr>
          <p:cNvPr id="16" name="Rectangle 15">
            <a:extLst>
              <a:ext uri="{FF2B5EF4-FFF2-40B4-BE49-F238E27FC236}">
                <a16:creationId xmlns:a16="http://schemas.microsoft.com/office/drawing/2014/main" id="{EE8A0DC7-5B45-1E44-839D-3A95EFE8CAB1}"/>
              </a:ext>
            </a:extLst>
          </p:cNvPr>
          <p:cNvSpPr/>
          <p:nvPr/>
        </p:nvSpPr>
        <p:spPr>
          <a:xfrm>
            <a:off x="231342" y="4843001"/>
            <a:ext cx="11786262" cy="1077218"/>
          </a:xfrm>
          <a:prstGeom prst="rect">
            <a:avLst/>
          </a:prstGeom>
        </p:spPr>
        <p:txBody>
          <a:bodyPr wrap="square">
            <a:spAutoFit/>
          </a:bodyPr>
          <a:lstStyle/>
          <a:p>
            <a:r>
              <a:rPr lang="en-US" sz="1600" dirty="0">
                <a:solidFill>
                  <a:schemeClr val="bg1"/>
                </a:solidFill>
                <a:latin typeface="Avenir Next LT Pro" panose="020B0504020202020204" pitchFamily="34" charset="77"/>
                <a:ea typeface="+mj-ea"/>
                <a:cs typeface="+mj-cs"/>
              </a:rPr>
              <a:t>For this project, we aimed to investigate the performance of different classification algorithms' accuracy for Visual recognition problem of classifying traffic signs.  We have exploited Support Vector Machine (SVM), Multi-Layer Perceptron (MLP), and deep learning algorithms such as LeNet-5, VGGNet, which are used and trained on German traffic sign images and then classify the unlabeled traffic signs.</a:t>
            </a:r>
          </a:p>
        </p:txBody>
      </p:sp>
    </p:spTree>
    <p:extLst>
      <p:ext uri="{BB962C8B-B14F-4D97-AF65-F5344CB8AC3E}">
        <p14:creationId xmlns:p14="http://schemas.microsoft.com/office/powerpoint/2010/main" val="3985705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CBD6-BE62-0541-BD37-1EE201D002E2}"/>
              </a:ext>
            </a:extLst>
          </p:cNvPr>
          <p:cNvSpPr>
            <a:spLocks noGrp="1"/>
          </p:cNvSpPr>
          <p:nvPr>
            <p:ph type="title"/>
          </p:nvPr>
        </p:nvSpPr>
        <p:spPr>
          <a:xfrm>
            <a:off x="91966" y="18255"/>
            <a:ext cx="12100034" cy="803155"/>
          </a:xfrm>
        </p:spPr>
        <p:txBody>
          <a:bodyPr/>
          <a:lstStyle/>
          <a:p>
            <a:r>
              <a:rPr lang="en-US" dirty="0"/>
              <a:t>Engineering Methodology	</a:t>
            </a:r>
          </a:p>
        </p:txBody>
      </p:sp>
      <p:sp>
        <p:nvSpPr>
          <p:cNvPr id="10" name="Footer Placeholder 9">
            <a:extLst>
              <a:ext uri="{FF2B5EF4-FFF2-40B4-BE49-F238E27FC236}">
                <a16:creationId xmlns:a16="http://schemas.microsoft.com/office/drawing/2014/main" id="{7B727C7B-1062-5441-A51A-D0941AE68F1F}"/>
              </a:ext>
            </a:extLst>
          </p:cNvPr>
          <p:cNvSpPr>
            <a:spLocks noGrp="1"/>
          </p:cNvSpPr>
          <p:nvPr>
            <p:ph type="ftr" sz="quarter" idx="11"/>
          </p:nvPr>
        </p:nvSpPr>
        <p:spPr>
          <a:xfrm>
            <a:off x="4038600" y="6490576"/>
            <a:ext cx="4114800" cy="365125"/>
          </a:xfrm>
        </p:spPr>
        <p:txBody>
          <a:bodyPr/>
          <a:lstStyle/>
          <a:p>
            <a:r>
              <a:rPr lang="en-US" dirty="0"/>
              <a:t>Indian Institute of Management, Ahmedabad</a:t>
            </a:r>
          </a:p>
        </p:txBody>
      </p:sp>
      <p:sp>
        <p:nvSpPr>
          <p:cNvPr id="11" name="Slide Number Placeholder 10">
            <a:extLst>
              <a:ext uri="{FF2B5EF4-FFF2-40B4-BE49-F238E27FC236}">
                <a16:creationId xmlns:a16="http://schemas.microsoft.com/office/drawing/2014/main" id="{10D3F3A2-B6FA-634E-9C77-B2CD37900574}"/>
              </a:ext>
            </a:extLst>
          </p:cNvPr>
          <p:cNvSpPr>
            <a:spLocks noGrp="1"/>
          </p:cNvSpPr>
          <p:nvPr>
            <p:ph type="sldNum" sz="quarter" idx="12"/>
          </p:nvPr>
        </p:nvSpPr>
        <p:spPr>
          <a:xfrm>
            <a:off x="11937533" y="6566900"/>
            <a:ext cx="229999" cy="278518"/>
          </a:xfrm>
        </p:spPr>
        <p:txBody>
          <a:bodyPr/>
          <a:lstStyle/>
          <a:p>
            <a:pPr algn="ctr"/>
            <a:fld id="{9168D7A0-7E5A-E44D-A5A6-8CAAE1975DEA}" type="slidenum">
              <a:rPr lang="en-US" smtClean="0"/>
              <a:pPr algn="ctr"/>
              <a:t>4</a:t>
            </a:fld>
            <a:endParaRPr lang="en-US" dirty="0"/>
          </a:p>
        </p:txBody>
      </p:sp>
      <p:grpSp>
        <p:nvGrpSpPr>
          <p:cNvPr id="6" name="Group 5">
            <a:extLst>
              <a:ext uri="{FF2B5EF4-FFF2-40B4-BE49-F238E27FC236}">
                <a16:creationId xmlns:a16="http://schemas.microsoft.com/office/drawing/2014/main" id="{B787543F-29F2-EA4D-90D2-DBBEEDEF6A8B}"/>
              </a:ext>
            </a:extLst>
          </p:cNvPr>
          <p:cNvGrpSpPr/>
          <p:nvPr/>
        </p:nvGrpSpPr>
        <p:grpSpPr>
          <a:xfrm>
            <a:off x="368300" y="878765"/>
            <a:ext cx="11672744" cy="5627307"/>
            <a:chOff x="368300" y="878765"/>
            <a:chExt cx="11672744" cy="5627307"/>
          </a:xfrm>
        </p:grpSpPr>
        <p:sp>
          <p:nvSpPr>
            <p:cNvPr id="4" name="Pentagon 3">
              <a:extLst>
                <a:ext uri="{FF2B5EF4-FFF2-40B4-BE49-F238E27FC236}">
                  <a16:creationId xmlns:a16="http://schemas.microsoft.com/office/drawing/2014/main" id="{9C2EAFD0-93DA-964D-84D6-24895B525269}"/>
                </a:ext>
              </a:extLst>
            </p:cNvPr>
            <p:cNvSpPr/>
            <p:nvPr/>
          </p:nvSpPr>
          <p:spPr>
            <a:xfrm>
              <a:off x="6730471" y="894115"/>
              <a:ext cx="2746857" cy="589150"/>
            </a:xfrm>
            <a:prstGeom prst="homePlate">
              <a:avLst/>
            </a:prstGeom>
            <a:solidFill>
              <a:schemeClr val="bg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venir Next LT Pro" panose="020B0504020202020204" pitchFamily="34" charset="77"/>
                </a:rPr>
                <a:t>Data Preprocessing</a:t>
              </a:r>
            </a:p>
          </p:txBody>
        </p:sp>
        <p:sp>
          <p:nvSpPr>
            <p:cNvPr id="5" name="Rounded Rectangle 4">
              <a:extLst>
                <a:ext uri="{FF2B5EF4-FFF2-40B4-BE49-F238E27FC236}">
                  <a16:creationId xmlns:a16="http://schemas.microsoft.com/office/drawing/2014/main" id="{21B25CB9-7CEF-C848-97DF-026597CBCD9A}"/>
                </a:ext>
              </a:extLst>
            </p:cNvPr>
            <p:cNvSpPr/>
            <p:nvPr/>
          </p:nvSpPr>
          <p:spPr>
            <a:xfrm>
              <a:off x="6449888" y="1583447"/>
              <a:ext cx="3386790" cy="4636616"/>
            </a:xfrm>
            <a:prstGeom prst="roundRect">
              <a:avLst/>
            </a:prstGeom>
            <a:solidFill>
              <a:schemeClr val="accent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chemeClr val="bg1"/>
                  </a:solidFill>
                  <a:latin typeface="Avenir Next LT Pro" panose="020B0504020202020204" pitchFamily="34" charset="77"/>
                </a:rPr>
                <a:t>Input : Image(.ppm)</a:t>
              </a:r>
            </a:p>
            <a:p>
              <a:endParaRPr lang="en-US" sz="1400" dirty="0">
                <a:solidFill>
                  <a:schemeClr val="bg1"/>
                </a:solidFill>
                <a:latin typeface="Avenir Next LT Pro" panose="020B0504020202020204" pitchFamily="34" charset="77"/>
              </a:endParaRPr>
            </a:p>
            <a:p>
              <a:r>
                <a:rPr lang="en-US" sz="1400" dirty="0">
                  <a:solidFill>
                    <a:schemeClr val="bg1"/>
                  </a:solidFill>
                  <a:latin typeface="Avenir Next LT Pro" panose="020B0504020202020204" pitchFamily="34" charset="77"/>
                </a:rPr>
                <a:t>Preprocessing of an image will enhance the properties of image like brightness, hue, contrast and saturation.</a:t>
              </a:r>
            </a:p>
            <a:p>
              <a:endParaRPr lang="en-US" sz="1400" dirty="0">
                <a:solidFill>
                  <a:schemeClr val="bg1"/>
                </a:solidFill>
                <a:latin typeface="Avenir Next LT Pro" panose="020B0504020202020204" pitchFamily="34" charset="77"/>
              </a:endParaRPr>
            </a:p>
            <a:p>
              <a:r>
                <a:rPr lang="en-US" sz="1400" dirty="0">
                  <a:solidFill>
                    <a:schemeClr val="bg1"/>
                  </a:solidFill>
                  <a:latin typeface="Avenir Next LT Pro" panose="020B0504020202020204" pitchFamily="34" charset="77"/>
                </a:rPr>
                <a:t>Shuffling: To increase randomness and variety in training dataset, in order for the model to be more stable.</a:t>
              </a:r>
            </a:p>
            <a:p>
              <a:endParaRPr lang="en-US" sz="1400" dirty="0">
                <a:solidFill>
                  <a:schemeClr val="bg1"/>
                </a:solidFill>
                <a:latin typeface="Avenir Next LT Pro" panose="020B0504020202020204" pitchFamily="34" charset="77"/>
              </a:endParaRPr>
            </a:p>
            <a:p>
              <a:r>
                <a:rPr lang="en-US" sz="1400" dirty="0">
                  <a:solidFill>
                    <a:schemeClr val="bg1"/>
                  </a:solidFill>
                  <a:latin typeface="Avenir Next LT Pro" panose="020B0504020202020204" pitchFamily="34" charset="77"/>
                </a:rPr>
                <a:t>Grayscaling: Using grayscale images instead of color improves the ConvNet's accuracy. </a:t>
              </a:r>
            </a:p>
            <a:p>
              <a:endParaRPr lang="en-US" sz="1400" dirty="0">
                <a:solidFill>
                  <a:schemeClr val="bg1"/>
                </a:solidFill>
                <a:latin typeface="Avenir Next LT Pro" panose="020B0504020202020204" pitchFamily="34" charset="77"/>
              </a:endParaRPr>
            </a:p>
            <a:p>
              <a:r>
                <a:rPr lang="en-US" sz="1400" dirty="0">
                  <a:solidFill>
                    <a:schemeClr val="bg1"/>
                  </a:solidFill>
                  <a:latin typeface="Avenir Next LT Pro" panose="020B0504020202020204" pitchFamily="34" charset="77"/>
                </a:rPr>
                <a:t>Local Histogram Equalization: To enhance images with low contrast. </a:t>
              </a:r>
            </a:p>
            <a:p>
              <a:endParaRPr lang="en-US" sz="1400" dirty="0">
                <a:solidFill>
                  <a:schemeClr val="bg1"/>
                </a:solidFill>
                <a:latin typeface="Avenir Next LT Pro" panose="020B0504020202020204" pitchFamily="34" charset="77"/>
              </a:endParaRPr>
            </a:p>
            <a:p>
              <a:r>
                <a:rPr lang="en-US" sz="1400" dirty="0">
                  <a:solidFill>
                    <a:schemeClr val="bg1"/>
                  </a:solidFill>
                  <a:latin typeface="Avenir Next LT Pro" panose="020B0504020202020204" pitchFamily="34" charset="77"/>
                </a:rPr>
                <a:t>Normalization: Changes the range of pixel intensity values, to mean zero and equal variance.</a:t>
              </a:r>
            </a:p>
          </p:txBody>
        </p:sp>
        <p:sp>
          <p:nvSpPr>
            <p:cNvPr id="7" name="Pentagon 6">
              <a:extLst>
                <a:ext uri="{FF2B5EF4-FFF2-40B4-BE49-F238E27FC236}">
                  <a16:creationId xmlns:a16="http://schemas.microsoft.com/office/drawing/2014/main" id="{4CF4213D-53D8-8D45-B27D-781C8F003507}"/>
                </a:ext>
              </a:extLst>
            </p:cNvPr>
            <p:cNvSpPr/>
            <p:nvPr/>
          </p:nvSpPr>
          <p:spPr>
            <a:xfrm>
              <a:off x="9836678" y="915547"/>
              <a:ext cx="1832003" cy="589150"/>
            </a:xfrm>
            <a:prstGeom prst="homePlate">
              <a:avLst/>
            </a:prstGeom>
            <a:solidFill>
              <a:schemeClr val="bg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venir Next LT Pro" panose="020B0504020202020204" pitchFamily="34" charset="77"/>
                </a:rPr>
                <a:t>Learning Algorithm</a:t>
              </a:r>
            </a:p>
          </p:txBody>
        </p:sp>
        <p:sp>
          <p:nvSpPr>
            <p:cNvPr id="12" name="Pentagon 11">
              <a:extLst>
                <a:ext uri="{FF2B5EF4-FFF2-40B4-BE49-F238E27FC236}">
                  <a16:creationId xmlns:a16="http://schemas.microsoft.com/office/drawing/2014/main" id="{4B34ECC8-5AA7-314E-BD18-2716E01C41C2}"/>
                </a:ext>
              </a:extLst>
            </p:cNvPr>
            <p:cNvSpPr/>
            <p:nvPr/>
          </p:nvSpPr>
          <p:spPr>
            <a:xfrm>
              <a:off x="3309442" y="878765"/>
              <a:ext cx="3092303" cy="556751"/>
            </a:xfrm>
            <a:prstGeom prst="homePlate">
              <a:avLst/>
            </a:prstGeom>
            <a:solidFill>
              <a:schemeClr val="bg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venir Next LT Pro" panose="020B0504020202020204" pitchFamily="34" charset="77"/>
                </a:rPr>
                <a:t>Dataset Exploration</a:t>
              </a:r>
            </a:p>
          </p:txBody>
        </p:sp>
        <p:sp>
          <p:nvSpPr>
            <p:cNvPr id="14" name="Pentagon 13">
              <a:extLst>
                <a:ext uri="{FF2B5EF4-FFF2-40B4-BE49-F238E27FC236}">
                  <a16:creationId xmlns:a16="http://schemas.microsoft.com/office/drawing/2014/main" id="{2ACD8B3C-0C92-0648-A6C9-56DA6BCAC044}"/>
                </a:ext>
              </a:extLst>
            </p:cNvPr>
            <p:cNvSpPr/>
            <p:nvPr/>
          </p:nvSpPr>
          <p:spPr>
            <a:xfrm>
              <a:off x="368300" y="906791"/>
              <a:ext cx="2746857" cy="548302"/>
            </a:xfrm>
            <a:prstGeom prst="homePlate">
              <a:avLst/>
            </a:prstGeom>
            <a:solidFill>
              <a:schemeClr val="bg1">
                <a:alpha val="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venir Next LT Pro" panose="020B0504020202020204" pitchFamily="34" charset="77"/>
                </a:rPr>
                <a:t>Dataset Summary</a:t>
              </a:r>
            </a:p>
          </p:txBody>
        </p:sp>
        <p:sp>
          <p:nvSpPr>
            <p:cNvPr id="3" name="Rectangle 2">
              <a:extLst>
                <a:ext uri="{FF2B5EF4-FFF2-40B4-BE49-F238E27FC236}">
                  <a16:creationId xmlns:a16="http://schemas.microsoft.com/office/drawing/2014/main" id="{A75037B0-1F7A-BB40-97EF-A0F219B54E35}"/>
                </a:ext>
              </a:extLst>
            </p:cNvPr>
            <p:cNvSpPr/>
            <p:nvPr/>
          </p:nvSpPr>
          <p:spPr>
            <a:xfrm>
              <a:off x="368300" y="1540474"/>
              <a:ext cx="2746857" cy="4950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chemeClr val="bg1"/>
                  </a:solidFill>
                  <a:latin typeface="Avenir Next LT Pro" panose="020B0504020202020204" pitchFamily="34" charset="77"/>
                </a:rPr>
                <a:t>Converted raw data  into Dictionary like object with 4 key/value pairs and stored in pickle format .</a:t>
              </a:r>
            </a:p>
            <a:p>
              <a:endParaRPr lang="en-US" sz="1400" dirty="0">
                <a:solidFill>
                  <a:schemeClr val="bg1"/>
                </a:solidFill>
                <a:latin typeface="Avenir Next LT Pro" panose="020B0504020202020204" pitchFamily="34" charset="77"/>
              </a:endParaRPr>
            </a:p>
            <a:p>
              <a:r>
                <a:rPr lang="en-US" sz="1400" dirty="0">
                  <a:solidFill>
                    <a:schemeClr val="bg1"/>
                  </a:solidFill>
                  <a:latin typeface="Avenir Next LT Pro" panose="020B0504020202020204" pitchFamily="34" charset="77"/>
                </a:rPr>
                <a:t>Typical pickled data:</a:t>
              </a:r>
            </a:p>
            <a:p>
              <a:endParaRPr lang="en-US" sz="1400" dirty="0">
                <a:solidFill>
                  <a:schemeClr val="bg1"/>
                </a:solidFill>
                <a:latin typeface="Avenir Next LT Pro" panose="020B0504020202020204" pitchFamily="34" charset="77"/>
              </a:endParaRPr>
            </a:p>
            <a:p>
              <a:r>
                <a:rPr lang="en-US" sz="1400" dirty="0">
                  <a:solidFill>
                    <a:schemeClr val="bg1"/>
                  </a:solidFill>
                  <a:latin typeface="Avenir Next LT Pro" panose="020B0504020202020204" pitchFamily="34" charset="77"/>
                </a:rPr>
                <a:t>'features' is a 4D array containing raw pixel data of the traffic sign images.</a:t>
              </a:r>
            </a:p>
            <a:p>
              <a:endParaRPr lang="en-US" sz="1400" dirty="0">
                <a:solidFill>
                  <a:schemeClr val="bg1"/>
                </a:solidFill>
                <a:latin typeface="Avenir Next LT Pro" panose="020B0504020202020204" pitchFamily="34" charset="77"/>
              </a:endParaRPr>
            </a:p>
            <a:p>
              <a:r>
                <a:rPr lang="en-US" sz="1400" dirty="0">
                  <a:solidFill>
                    <a:schemeClr val="bg1"/>
                  </a:solidFill>
                  <a:latin typeface="Avenir Next LT Pro" panose="020B0504020202020204" pitchFamily="34" charset="77"/>
                </a:rPr>
                <a:t>'labels' is a 2D array containing the label/class id of the traffic sign.</a:t>
              </a:r>
            </a:p>
            <a:p>
              <a:endParaRPr lang="en-US" sz="1400" dirty="0">
                <a:solidFill>
                  <a:schemeClr val="bg1"/>
                </a:solidFill>
                <a:latin typeface="Avenir Next LT Pro" panose="020B0504020202020204" pitchFamily="34" charset="77"/>
              </a:endParaRPr>
            </a:p>
            <a:p>
              <a:r>
                <a:rPr lang="en-US" sz="1400" dirty="0">
                  <a:solidFill>
                    <a:schemeClr val="bg1"/>
                  </a:solidFill>
                  <a:latin typeface="Avenir Next LT Pro" panose="020B0504020202020204" pitchFamily="34" charset="77"/>
                </a:rPr>
                <a:t>'sizes' is a list containing tuples, \ original width and height the image.</a:t>
              </a:r>
            </a:p>
            <a:p>
              <a:endParaRPr lang="en-US" sz="1400" dirty="0">
                <a:solidFill>
                  <a:schemeClr val="bg1"/>
                </a:solidFill>
                <a:latin typeface="Avenir Next LT Pro" panose="020B0504020202020204" pitchFamily="34" charset="77"/>
              </a:endParaRPr>
            </a:p>
            <a:p>
              <a:r>
                <a:rPr lang="en-US" sz="1400" dirty="0">
                  <a:solidFill>
                    <a:schemeClr val="bg1"/>
                  </a:solidFill>
                  <a:latin typeface="Avenir Next LT Pro" panose="020B0504020202020204" pitchFamily="34" charset="77"/>
                </a:rPr>
                <a:t>'coords' is a list contains bounding box coordinates</a:t>
              </a:r>
            </a:p>
          </p:txBody>
        </p:sp>
        <p:sp>
          <p:nvSpPr>
            <p:cNvPr id="8" name="Rectangle 7">
              <a:extLst>
                <a:ext uri="{FF2B5EF4-FFF2-40B4-BE49-F238E27FC236}">
                  <a16:creationId xmlns:a16="http://schemas.microsoft.com/office/drawing/2014/main" id="{28B0A9C4-B5F0-5F47-BBE1-E987D5ACEC38}"/>
                </a:ext>
              </a:extLst>
            </p:cNvPr>
            <p:cNvSpPr/>
            <p:nvPr/>
          </p:nvSpPr>
          <p:spPr>
            <a:xfrm>
              <a:off x="3386932" y="1555971"/>
              <a:ext cx="3014813" cy="4950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chemeClr val="bg1"/>
                  </a:solidFill>
                  <a:latin typeface="Avenir Next LT Pro" panose="020B0504020202020204" pitchFamily="34" charset="77"/>
                </a:rPr>
                <a:t>Provide the number of images in each subset, in addition to the image size, and the number of unique classes.</a:t>
              </a:r>
            </a:p>
            <a:p>
              <a:pPr indent="-342900">
                <a:buAutoNum type="arabicPeriod"/>
              </a:pPr>
              <a:endParaRPr lang="en-US" sz="1400" dirty="0">
                <a:solidFill>
                  <a:schemeClr val="bg1"/>
                </a:solidFill>
                <a:latin typeface="Avenir Next LT Pro" panose="020B0504020202020204" pitchFamily="34" charset="77"/>
              </a:endParaRPr>
            </a:p>
            <a:p>
              <a:r>
                <a:rPr lang="en-US" sz="1400" dirty="0">
                  <a:solidFill>
                    <a:schemeClr val="bg1"/>
                  </a:solidFill>
                  <a:latin typeface="Avenir Next LT Pro" panose="020B0504020202020204" pitchFamily="34" charset="77"/>
                </a:rPr>
                <a:t>Number of training examples:  34799</a:t>
              </a:r>
            </a:p>
            <a:p>
              <a:endParaRPr lang="en-US" sz="1400" dirty="0">
                <a:solidFill>
                  <a:schemeClr val="bg1"/>
                </a:solidFill>
                <a:latin typeface="Avenir Next LT Pro" panose="020B0504020202020204" pitchFamily="34" charset="77"/>
              </a:endParaRPr>
            </a:p>
            <a:p>
              <a:r>
                <a:rPr lang="en-US" sz="1400" dirty="0">
                  <a:solidFill>
                    <a:schemeClr val="bg1"/>
                  </a:solidFill>
                  <a:latin typeface="Avenir Next LT Pro" panose="020B0504020202020204" pitchFamily="34" charset="77"/>
                </a:rPr>
                <a:t>Number of testing examples:  12630</a:t>
              </a:r>
            </a:p>
            <a:p>
              <a:endParaRPr lang="en-US" sz="1400" dirty="0">
                <a:solidFill>
                  <a:schemeClr val="bg1"/>
                </a:solidFill>
                <a:latin typeface="Avenir Next LT Pro" panose="020B0504020202020204" pitchFamily="34" charset="77"/>
              </a:endParaRPr>
            </a:p>
            <a:p>
              <a:r>
                <a:rPr lang="en-US" sz="1400" dirty="0">
                  <a:solidFill>
                    <a:schemeClr val="bg1"/>
                  </a:solidFill>
                  <a:latin typeface="Avenir Next LT Pro" panose="020B0504020202020204" pitchFamily="34" charset="77"/>
                </a:rPr>
                <a:t>Number of validation examples:  4410</a:t>
              </a:r>
            </a:p>
            <a:p>
              <a:endParaRPr lang="en-US" sz="1400" dirty="0">
                <a:solidFill>
                  <a:schemeClr val="bg1"/>
                </a:solidFill>
                <a:latin typeface="Avenir Next LT Pro" panose="020B0504020202020204" pitchFamily="34" charset="77"/>
              </a:endParaRPr>
            </a:p>
            <a:p>
              <a:r>
                <a:rPr lang="en-US" sz="1400" dirty="0">
                  <a:solidFill>
                    <a:schemeClr val="bg1"/>
                  </a:solidFill>
                  <a:latin typeface="Avenir Next LT Pro" panose="020B0504020202020204" pitchFamily="34" charset="77"/>
                </a:rPr>
                <a:t>Image data shape: (32, 32, 3)</a:t>
              </a:r>
            </a:p>
            <a:p>
              <a:endParaRPr lang="en-US" sz="1400" dirty="0">
                <a:solidFill>
                  <a:schemeClr val="bg1"/>
                </a:solidFill>
                <a:latin typeface="Avenir Next LT Pro" panose="020B0504020202020204" pitchFamily="34" charset="77"/>
              </a:endParaRPr>
            </a:p>
            <a:p>
              <a:r>
                <a:rPr lang="en-US" sz="1400" dirty="0">
                  <a:solidFill>
                    <a:schemeClr val="bg1"/>
                  </a:solidFill>
                  <a:latin typeface="Avenir Next LT Pro" panose="020B0504020202020204" pitchFamily="34" charset="77"/>
                </a:rPr>
                <a:t>Number of classes: 43</a:t>
              </a:r>
              <a:r>
                <a:rPr lang="en-US" sz="1400" dirty="0"/>
                <a:t>	</a:t>
              </a:r>
            </a:p>
            <a:p>
              <a:endParaRPr lang="en-US" sz="1400" dirty="0"/>
            </a:p>
          </p:txBody>
        </p:sp>
        <p:sp>
          <p:nvSpPr>
            <p:cNvPr id="17" name="Rectangle 16">
              <a:extLst>
                <a:ext uri="{FF2B5EF4-FFF2-40B4-BE49-F238E27FC236}">
                  <a16:creationId xmlns:a16="http://schemas.microsoft.com/office/drawing/2014/main" id="{591D7705-393B-614D-B2D7-22C8F48EB71F}"/>
                </a:ext>
              </a:extLst>
            </p:cNvPr>
            <p:cNvSpPr/>
            <p:nvPr/>
          </p:nvSpPr>
          <p:spPr>
            <a:xfrm>
              <a:off x="9836678" y="1703787"/>
              <a:ext cx="2204366" cy="480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IN" sz="1400" dirty="0">
                  <a:solidFill>
                    <a:schemeClr val="bg1"/>
                  </a:solidFill>
                  <a:latin typeface="Avenir Next LT Pro" panose="020B0504020202020204" pitchFamily="34" charset="77"/>
                </a:rPr>
                <a:t>Apply different classifiers</a:t>
              </a:r>
            </a:p>
            <a:p>
              <a:endParaRPr lang="en-IN" sz="1400" dirty="0">
                <a:solidFill>
                  <a:schemeClr val="bg1"/>
                </a:solidFill>
                <a:latin typeface="Avenir Next LT Pro" panose="020B0504020202020204" pitchFamily="34" charset="77"/>
              </a:endParaRPr>
            </a:p>
            <a:p>
              <a:r>
                <a:rPr lang="en-IN" sz="1400" dirty="0">
                  <a:solidFill>
                    <a:schemeClr val="bg1"/>
                  </a:solidFill>
                  <a:latin typeface="Avenir Next LT Pro" panose="020B0504020202020204" pitchFamily="34" charset="77"/>
                </a:rPr>
                <a:t>Support Vector Machine</a:t>
              </a:r>
            </a:p>
            <a:p>
              <a:endParaRPr lang="en-IN" sz="1400" dirty="0">
                <a:solidFill>
                  <a:schemeClr val="bg1"/>
                </a:solidFill>
                <a:latin typeface="Avenir Next LT Pro" panose="020B0504020202020204" pitchFamily="34" charset="77"/>
              </a:endParaRPr>
            </a:p>
            <a:p>
              <a:r>
                <a:rPr lang="en-IN" sz="1400" dirty="0">
                  <a:solidFill>
                    <a:schemeClr val="bg1"/>
                  </a:solidFill>
                  <a:latin typeface="Avenir Next LT Pro" panose="020B0504020202020204" pitchFamily="34" charset="77"/>
                </a:rPr>
                <a:t>Multi Layer Perceptron</a:t>
              </a:r>
            </a:p>
            <a:p>
              <a:endParaRPr lang="en-IN" sz="1400" dirty="0">
                <a:solidFill>
                  <a:schemeClr val="bg1"/>
                </a:solidFill>
                <a:latin typeface="Avenir Next LT Pro" panose="020B0504020202020204" pitchFamily="34" charset="77"/>
              </a:endParaRPr>
            </a:p>
            <a:p>
              <a:r>
                <a:rPr lang="en-IN" sz="1400" dirty="0">
                  <a:solidFill>
                    <a:schemeClr val="bg1"/>
                  </a:solidFill>
                  <a:latin typeface="Avenir Next LT Pro" panose="020B0504020202020204" pitchFamily="34" charset="77"/>
                </a:rPr>
                <a:t>Convolutional Network:</a:t>
              </a:r>
            </a:p>
            <a:p>
              <a:endParaRPr lang="en-IN" sz="1400" dirty="0">
                <a:solidFill>
                  <a:schemeClr val="bg1"/>
                </a:solidFill>
                <a:latin typeface="Avenir Next LT Pro" panose="020B0504020202020204" pitchFamily="34" charset="77"/>
              </a:endParaRPr>
            </a:p>
            <a:p>
              <a:pPr indent="-342900">
                <a:buFont typeface="+mj-lt"/>
                <a:buAutoNum type="arabicPeriod"/>
              </a:pPr>
              <a:r>
                <a:rPr lang="en-IN" sz="1400" dirty="0">
                  <a:solidFill>
                    <a:schemeClr val="bg1"/>
                  </a:solidFill>
                  <a:latin typeface="Avenir Next LT Pro" panose="020B0504020202020204" pitchFamily="34" charset="77"/>
                </a:rPr>
                <a:t>LeNet-5</a:t>
              </a:r>
            </a:p>
            <a:p>
              <a:pPr indent="-342900">
                <a:buFont typeface="+mj-lt"/>
                <a:buAutoNum type="arabicPeriod"/>
              </a:pPr>
              <a:endParaRPr lang="en-IN" sz="1400" dirty="0">
                <a:solidFill>
                  <a:schemeClr val="bg1"/>
                </a:solidFill>
                <a:latin typeface="Avenir Next LT Pro" panose="020B0504020202020204" pitchFamily="34" charset="77"/>
              </a:endParaRPr>
            </a:p>
            <a:p>
              <a:pPr indent="-342900">
                <a:buFont typeface="+mj-lt"/>
                <a:buAutoNum type="arabicPeriod"/>
              </a:pPr>
              <a:r>
                <a:rPr lang="en-IN" sz="1400" dirty="0">
                  <a:solidFill>
                    <a:schemeClr val="bg1"/>
                  </a:solidFill>
                  <a:latin typeface="Avenir Next LT Pro" panose="020B0504020202020204" pitchFamily="34" charset="77"/>
                </a:rPr>
                <a:t>VGGNet</a:t>
              </a:r>
            </a:p>
            <a:p>
              <a:endParaRPr lang="en-US" dirty="0"/>
            </a:p>
          </p:txBody>
        </p:sp>
      </p:grpSp>
    </p:spTree>
    <p:extLst>
      <p:ext uri="{BB962C8B-B14F-4D97-AF65-F5344CB8AC3E}">
        <p14:creationId xmlns:p14="http://schemas.microsoft.com/office/powerpoint/2010/main" val="3368811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00F81-1728-5D45-A763-6AFA4FBDE902}"/>
              </a:ext>
            </a:extLst>
          </p:cNvPr>
          <p:cNvSpPr>
            <a:spLocks noGrp="1"/>
          </p:cNvSpPr>
          <p:nvPr>
            <p:ph type="title"/>
          </p:nvPr>
        </p:nvSpPr>
        <p:spPr>
          <a:xfrm>
            <a:off x="0" y="18255"/>
            <a:ext cx="12192000" cy="653179"/>
          </a:xfrm>
        </p:spPr>
        <p:txBody>
          <a:bodyPr>
            <a:normAutofit fontScale="90000"/>
          </a:bodyPr>
          <a:lstStyle/>
          <a:p>
            <a:r>
              <a:rPr lang="en-US" dirty="0"/>
              <a:t>Dataset Summary</a:t>
            </a:r>
          </a:p>
        </p:txBody>
      </p:sp>
      <p:sp>
        <p:nvSpPr>
          <p:cNvPr id="6" name="Title 1">
            <a:extLst>
              <a:ext uri="{FF2B5EF4-FFF2-40B4-BE49-F238E27FC236}">
                <a16:creationId xmlns:a16="http://schemas.microsoft.com/office/drawing/2014/main" id="{4D2B35CC-8482-1C47-A8AB-71AFAA95D625}"/>
              </a:ext>
            </a:extLst>
          </p:cNvPr>
          <p:cNvSpPr txBox="1">
            <a:spLocks/>
          </p:cNvSpPr>
          <p:nvPr/>
        </p:nvSpPr>
        <p:spPr>
          <a:xfrm>
            <a:off x="284115" y="1149239"/>
            <a:ext cx="6746999" cy="478593"/>
          </a:xfrm>
          <a:prstGeom prst="rect">
            <a:avLst/>
          </a:prstGeom>
          <a:solidFill>
            <a:schemeClr val="tx1">
              <a:alpha val="0"/>
            </a:schemeClr>
          </a:solidFill>
        </p:spPr>
        <p:txBody>
          <a:bodyPr vert="horz" lIns="0" tIns="0" rIns="0" bIns="0" rtlCol="0" anchor="ctr" anchorCtr="0">
            <a:normAutofit/>
          </a:bodyPr>
          <a:lstStyle>
            <a:defPPr>
              <a:defRPr lang="en-US"/>
            </a:defPPr>
            <a:lvl1pPr>
              <a:lnSpc>
                <a:spcPct val="90000"/>
              </a:lnSpc>
              <a:spcBef>
                <a:spcPct val="0"/>
              </a:spcBef>
              <a:buNone/>
              <a:defRPr sz="2800">
                <a:solidFill>
                  <a:schemeClr val="bg1"/>
                </a:solidFill>
                <a:latin typeface="+mj-lt"/>
                <a:ea typeface="+mj-ea"/>
                <a:cs typeface="+mj-cs"/>
              </a:defRPr>
            </a:lvl1pPr>
          </a:lstStyle>
          <a:p>
            <a:r>
              <a:rPr lang="en-US" sz="1500" b="1" dirty="0"/>
              <a:t>The German Traffic Sign Recognition Benchmark (GTSRB)</a:t>
            </a:r>
            <a:r>
              <a:rPr lang="en-IN" sz="1500" b="1" dirty="0"/>
              <a:t> </a:t>
            </a:r>
            <a:endParaRPr lang="en-US" sz="1500" b="1" dirty="0">
              <a:solidFill>
                <a:schemeClr val="bg1">
                  <a:alpha val="80000"/>
                </a:schemeClr>
              </a:solidFill>
              <a:latin typeface="Avenir Next LT Pro" panose="020B0504020202020204" pitchFamily="34" charset="77"/>
              <a:hlinkClick r:id="rId2">
                <a:extLst>
                  <a:ext uri="{A12FA001-AC4F-418D-AE19-62706E023703}">
                    <ahyp:hlinkClr xmlns:ahyp="http://schemas.microsoft.com/office/drawing/2018/hyperlinkcolor" val="tx"/>
                  </a:ext>
                </a:extLst>
              </a:hlinkClick>
            </a:endParaRPr>
          </a:p>
          <a:p>
            <a:r>
              <a:rPr lang="en-US" sz="1800" dirty="0">
                <a:solidFill>
                  <a:schemeClr val="bg1">
                    <a:alpha val="80000"/>
                  </a:schemeClr>
                </a:solidFill>
                <a:latin typeface="Avenir Next LT Pro" panose="020B0504020202020204" pitchFamily="34" charset="77"/>
                <a:hlinkClick r:id="rId2">
                  <a:extLst>
                    <a:ext uri="{A12FA001-AC4F-418D-AE19-62706E023703}">
                      <ahyp:hlinkClr xmlns:ahyp="http://schemas.microsoft.com/office/drawing/2018/hyperlinkcolor" val="tx"/>
                    </a:ext>
                  </a:extLst>
                </a:hlinkClick>
              </a:rPr>
              <a:t>http://benchmark.ini.rub.de/?section=gtsrb&amp;subsection=news</a:t>
            </a:r>
            <a:endParaRPr lang="en-US" sz="1800" dirty="0">
              <a:solidFill>
                <a:schemeClr val="bg1">
                  <a:alpha val="80000"/>
                </a:schemeClr>
              </a:solidFill>
              <a:latin typeface="Avenir Next LT Pro" panose="020B0504020202020204" pitchFamily="34" charset="77"/>
            </a:endParaRPr>
          </a:p>
        </p:txBody>
      </p:sp>
      <p:sp>
        <p:nvSpPr>
          <p:cNvPr id="3" name="Footer Placeholder 2">
            <a:extLst>
              <a:ext uri="{FF2B5EF4-FFF2-40B4-BE49-F238E27FC236}">
                <a16:creationId xmlns:a16="http://schemas.microsoft.com/office/drawing/2014/main" id="{D52D356C-C202-E646-A1C8-1C91391462A3}"/>
              </a:ext>
            </a:extLst>
          </p:cNvPr>
          <p:cNvSpPr>
            <a:spLocks noGrp="1"/>
          </p:cNvSpPr>
          <p:nvPr>
            <p:ph type="ftr" sz="quarter" idx="11"/>
          </p:nvPr>
        </p:nvSpPr>
        <p:spPr>
          <a:xfrm>
            <a:off x="4038600" y="6490576"/>
            <a:ext cx="4114800" cy="365125"/>
          </a:xfrm>
        </p:spPr>
        <p:txBody>
          <a:bodyPr/>
          <a:lstStyle/>
          <a:p>
            <a:r>
              <a:rPr lang="en-US" dirty="0"/>
              <a:t>Indian Institute of Management, Ahmedabad</a:t>
            </a:r>
          </a:p>
        </p:txBody>
      </p:sp>
      <p:sp>
        <p:nvSpPr>
          <p:cNvPr id="4" name="Slide Number Placeholder 3">
            <a:extLst>
              <a:ext uri="{FF2B5EF4-FFF2-40B4-BE49-F238E27FC236}">
                <a16:creationId xmlns:a16="http://schemas.microsoft.com/office/drawing/2014/main" id="{5062DA1F-60CE-FA48-9F73-23B84866B95A}"/>
              </a:ext>
            </a:extLst>
          </p:cNvPr>
          <p:cNvSpPr>
            <a:spLocks noGrp="1"/>
          </p:cNvSpPr>
          <p:nvPr>
            <p:ph type="sldNum" sz="quarter" idx="12"/>
          </p:nvPr>
        </p:nvSpPr>
        <p:spPr>
          <a:xfrm>
            <a:off x="11970390" y="6549479"/>
            <a:ext cx="204832" cy="297651"/>
          </a:xfrm>
        </p:spPr>
        <p:txBody>
          <a:bodyPr/>
          <a:lstStyle/>
          <a:p>
            <a:pPr algn="ctr"/>
            <a:fld id="{9168D7A0-7E5A-E44D-A5A6-8CAAE1975DEA}" type="slidenum">
              <a:rPr lang="en-US" smtClean="0"/>
              <a:pPr algn="ctr"/>
              <a:t>5</a:t>
            </a:fld>
            <a:endParaRPr lang="en-US" dirty="0"/>
          </a:p>
        </p:txBody>
      </p:sp>
      <p:sp>
        <p:nvSpPr>
          <p:cNvPr id="8" name="Title 1">
            <a:extLst>
              <a:ext uri="{FF2B5EF4-FFF2-40B4-BE49-F238E27FC236}">
                <a16:creationId xmlns:a16="http://schemas.microsoft.com/office/drawing/2014/main" id="{489A8E89-2794-3443-97A3-AFCA8BD6A4DE}"/>
              </a:ext>
            </a:extLst>
          </p:cNvPr>
          <p:cNvSpPr txBox="1">
            <a:spLocks/>
          </p:cNvSpPr>
          <p:nvPr/>
        </p:nvSpPr>
        <p:spPr>
          <a:xfrm>
            <a:off x="128928" y="671434"/>
            <a:ext cx="3909672" cy="477805"/>
          </a:xfrm>
          <a:prstGeom prst="rect">
            <a:avLst/>
          </a:prstGeom>
          <a:solidFill>
            <a:schemeClr val="tx1">
              <a:alpha val="0"/>
            </a:schemeClr>
          </a:solidFill>
          <a:ln w="19050">
            <a:noFill/>
          </a:ln>
        </p:spPr>
        <p:txBody>
          <a:bodyPr vert="horz" wrap="square" lIns="72000" tIns="72000" rIns="72000" bIns="72000" rtlCol="0" anchor="t" anchorCtr="0">
            <a:spAutoFit/>
          </a:bodyPr>
          <a:lstStyle>
            <a:defPPr>
              <a:defRPr lang="en-US"/>
            </a:defPPr>
            <a:lvl1pPr>
              <a:lnSpc>
                <a:spcPct val="90000"/>
              </a:lnSpc>
              <a:spcBef>
                <a:spcPct val="0"/>
              </a:spcBef>
              <a:buNone/>
              <a:defRPr sz="2800">
                <a:solidFill>
                  <a:schemeClr val="bg1"/>
                </a:solidFill>
                <a:latin typeface="+mj-lt"/>
                <a:ea typeface="+mj-ea"/>
                <a:cs typeface="+mj-cs"/>
              </a:defRPr>
            </a:lvl1pPr>
          </a:lstStyle>
          <a:p>
            <a:r>
              <a:rPr lang="en-US" sz="2400" dirty="0">
                <a:latin typeface="Avenir Next LT Pro" panose="020B0504020202020204" pitchFamily="34" charset="77"/>
              </a:rPr>
              <a:t>Where we get  data from?</a:t>
            </a:r>
          </a:p>
        </p:txBody>
      </p:sp>
      <p:sp>
        <p:nvSpPr>
          <p:cNvPr id="11" name="Rectangle 10">
            <a:extLst>
              <a:ext uri="{FF2B5EF4-FFF2-40B4-BE49-F238E27FC236}">
                <a16:creationId xmlns:a16="http://schemas.microsoft.com/office/drawing/2014/main" id="{211026F2-8FBF-524C-B4C0-9156E7D0A378}"/>
              </a:ext>
            </a:extLst>
          </p:cNvPr>
          <p:cNvSpPr/>
          <p:nvPr/>
        </p:nvSpPr>
        <p:spPr>
          <a:xfrm>
            <a:off x="202869" y="2344539"/>
            <a:ext cx="6522127" cy="1569660"/>
          </a:xfrm>
          <a:prstGeom prst="rect">
            <a:avLst/>
          </a:prstGeom>
        </p:spPr>
        <p:txBody>
          <a:bodyPr wrap="square">
            <a:spAutoFit/>
          </a:bodyPr>
          <a:lstStyle/>
          <a:p>
            <a:pPr algn="just"/>
            <a:r>
              <a:rPr lang="en-US" sz="1600" dirty="0">
                <a:solidFill>
                  <a:schemeClr val="bg1"/>
                </a:solidFill>
                <a:latin typeface="Avenir Next LT Pro" panose="020B0504020202020204" pitchFamily="34" charset="77"/>
              </a:rPr>
              <a:t>The GTSRB dataset contains </a:t>
            </a:r>
            <a:r>
              <a:rPr lang="en-US" sz="1600" b="1" dirty="0">
                <a:solidFill>
                  <a:schemeClr val="bg1"/>
                </a:solidFill>
                <a:latin typeface="Avenir Next LT Pro" panose="020B0504020202020204" pitchFamily="34" charset="77"/>
              </a:rPr>
              <a:t>51839</a:t>
            </a:r>
            <a:r>
              <a:rPr lang="en-US" sz="1600" dirty="0">
                <a:solidFill>
                  <a:schemeClr val="bg1"/>
                </a:solidFill>
                <a:latin typeface="Avenir Next LT Pro" panose="020B0504020202020204" pitchFamily="34" charset="77"/>
              </a:rPr>
              <a:t> images of German traffic signs labeled with </a:t>
            </a:r>
            <a:r>
              <a:rPr lang="en-US" sz="1600" b="1" dirty="0">
                <a:solidFill>
                  <a:schemeClr val="bg1"/>
                </a:solidFill>
                <a:latin typeface="Avenir Next LT Pro" panose="020B0504020202020204" pitchFamily="34" charset="77"/>
              </a:rPr>
              <a:t>43 different classes</a:t>
            </a:r>
            <a:r>
              <a:rPr lang="en-US" sz="1600" dirty="0">
                <a:solidFill>
                  <a:schemeClr val="bg1"/>
                </a:solidFill>
                <a:latin typeface="Avenir Next LT Pro" panose="020B0504020202020204" pitchFamily="34" charset="77"/>
              </a:rPr>
              <a:t>. The sizes of the image patches vary from 15×15 to 222×193 pixels and contain a margin of 10% around the traffic signs. Training, validation, and testing dataset in pickle format. Each dataset contains number of images and its label. Single-image, multi-class classification problem.</a:t>
            </a:r>
          </a:p>
        </p:txBody>
      </p:sp>
      <p:sp>
        <p:nvSpPr>
          <p:cNvPr id="12" name="Title 1">
            <a:extLst>
              <a:ext uri="{FF2B5EF4-FFF2-40B4-BE49-F238E27FC236}">
                <a16:creationId xmlns:a16="http://schemas.microsoft.com/office/drawing/2014/main" id="{05BCD880-5FDD-204C-AEA6-588D2F37041A}"/>
              </a:ext>
            </a:extLst>
          </p:cNvPr>
          <p:cNvSpPr txBox="1">
            <a:spLocks/>
          </p:cNvSpPr>
          <p:nvPr/>
        </p:nvSpPr>
        <p:spPr>
          <a:xfrm>
            <a:off x="184128" y="1865946"/>
            <a:ext cx="2701115" cy="478593"/>
          </a:xfrm>
          <a:prstGeom prst="rect">
            <a:avLst/>
          </a:prstGeom>
          <a:solidFill>
            <a:schemeClr val="tx1">
              <a:alpha val="0"/>
            </a:schemeClr>
          </a:solidFill>
          <a:ln w="19050">
            <a:noFill/>
          </a:ln>
        </p:spPr>
        <p:txBody>
          <a:bodyPr vert="horz" wrap="square" lIns="72000" tIns="72000" rIns="72000" bIns="72000" rtlCol="0" anchor="t" anchorCtr="0">
            <a:spAutoFit/>
          </a:bodyPr>
          <a:lstStyle>
            <a:defPPr>
              <a:defRPr lang="en-US"/>
            </a:defPPr>
            <a:lvl1pPr>
              <a:lnSpc>
                <a:spcPct val="90000"/>
              </a:lnSpc>
              <a:spcBef>
                <a:spcPct val="0"/>
              </a:spcBef>
              <a:buNone/>
              <a:defRPr sz="2800">
                <a:solidFill>
                  <a:schemeClr val="bg1"/>
                </a:solidFill>
                <a:latin typeface="+mj-lt"/>
                <a:ea typeface="+mj-ea"/>
                <a:cs typeface="+mj-cs"/>
              </a:defRPr>
            </a:lvl1pPr>
          </a:lstStyle>
          <a:p>
            <a:r>
              <a:rPr lang="en-US" sz="2400" dirty="0">
                <a:latin typeface="Avenir Next LT Pro" panose="020B0504020202020204" pitchFamily="34" charset="77"/>
              </a:rPr>
              <a:t>Dataset Overview</a:t>
            </a:r>
          </a:p>
        </p:txBody>
      </p:sp>
      <p:sp>
        <p:nvSpPr>
          <p:cNvPr id="13" name="Rectangle 12">
            <a:extLst>
              <a:ext uri="{FF2B5EF4-FFF2-40B4-BE49-F238E27FC236}">
                <a16:creationId xmlns:a16="http://schemas.microsoft.com/office/drawing/2014/main" id="{B1C75F04-AAE0-8E44-91EC-EEFBF3096AED}"/>
              </a:ext>
            </a:extLst>
          </p:cNvPr>
          <p:cNvSpPr/>
          <p:nvPr/>
        </p:nvSpPr>
        <p:spPr>
          <a:xfrm>
            <a:off x="202868" y="4244493"/>
            <a:ext cx="6522127" cy="1569660"/>
          </a:xfrm>
          <a:prstGeom prst="rect">
            <a:avLst/>
          </a:prstGeom>
        </p:spPr>
        <p:txBody>
          <a:bodyPr wrap="square">
            <a:spAutoFit/>
          </a:bodyPr>
          <a:lstStyle/>
          <a:p>
            <a:pPr algn="just"/>
            <a:r>
              <a:rPr lang="en-US" sz="1600" dirty="0">
                <a:solidFill>
                  <a:schemeClr val="bg1"/>
                </a:solidFill>
                <a:latin typeface="Avenir Next LT Pro" panose="020B0504020202020204" pitchFamily="34" charset="77"/>
              </a:rPr>
              <a:t>----- Complete Basic Data Summary ----- </a:t>
            </a:r>
          </a:p>
          <a:p>
            <a:pPr algn="just"/>
            <a:r>
              <a:rPr lang="en-US" sz="1600" dirty="0">
                <a:solidFill>
                  <a:schemeClr val="bg1"/>
                </a:solidFill>
                <a:latin typeface="Avenir Next LT Pro" panose="020B0504020202020204" pitchFamily="34" charset="77"/>
              </a:rPr>
              <a:t>Image data shape = (32, 32, 3)</a:t>
            </a:r>
          </a:p>
          <a:p>
            <a:pPr algn="just"/>
            <a:r>
              <a:rPr lang="en-US" sz="1600" dirty="0">
                <a:solidFill>
                  <a:schemeClr val="bg1"/>
                </a:solidFill>
                <a:latin typeface="Avenir Next LT Pro" panose="020B0504020202020204" pitchFamily="34" charset="77"/>
              </a:rPr>
              <a:t>Number of classes = 43</a:t>
            </a:r>
          </a:p>
          <a:p>
            <a:pPr algn="just"/>
            <a:r>
              <a:rPr lang="en-US" sz="1600" dirty="0">
                <a:solidFill>
                  <a:schemeClr val="bg1"/>
                </a:solidFill>
                <a:latin typeface="Avenir Next LT Pro" panose="020B0504020202020204" pitchFamily="34" charset="77"/>
              </a:rPr>
              <a:t>Number of training examples:  34799</a:t>
            </a:r>
          </a:p>
          <a:p>
            <a:pPr algn="just"/>
            <a:r>
              <a:rPr lang="en-US" sz="1600" dirty="0">
                <a:solidFill>
                  <a:schemeClr val="bg1"/>
                </a:solidFill>
                <a:latin typeface="Avenir Next LT Pro" panose="020B0504020202020204" pitchFamily="34" charset="77"/>
              </a:rPr>
              <a:t>Number of testing examples:  12630</a:t>
            </a:r>
          </a:p>
          <a:p>
            <a:pPr algn="just"/>
            <a:r>
              <a:rPr lang="en-US" sz="1600" dirty="0">
                <a:solidFill>
                  <a:schemeClr val="bg1"/>
                </a:solidFill>
                <a:latin typeface="Avenir Next LT Pro" panose="020B0504020202020204" pitchFamily="34" charset="77"/>
              </a:rPr>
              <a:t>Number of validation examples:  4410</a:t>
            </a:r>
          </a:p>
        </p:txBody>
      </p:sp>
      <p:pic>
        <p:nvPicPr>
          <p:cNvPr id="15" name="Picture 14" descr="A screenshot of a cell phone&#10;&#10;Description automatically generated">
            <a:extLst>
              <a:ext uri="{FF2B5EF4-FFF2-40B4-BE49-F238E27FC236}">
                <a16:creationId xmlns:a16="http://schemas.microsoft.com/office/drawing/2014/main" id="{AFA46BD1-78E3-204C-816E-B7EDD7A9F1C5}"/>
              </a:ext>
            </a:extLst>
          </p:cNvPr>
          <p:cNvPicPr>
            <a:picLocks noChangeAspect="1"/>
          </p:cNvPicPr>
          <p:nvPr/>
        </p:nvPicPr>
        <p:blipFill>
          <a:blip r:embed="rId3">
            <a:alphaModFix amt="75000"/>
          </a:blip>
          <a:stretch>
            <a:fillRect/>
          </a:stretch>
        </p:blipFill>
        <p:spPr>
          <a:xfrm>
            <a:off x="6743736" y="1695635"/>
            <a:ext cx="5293710" cy="4367814"/>
          </a:xfrm>
          <a:prstGeom prst="rect">
            <a:avLst/>
          </a:prstGeom>
        </p:spPr>
      </p:pic>
    </p:spTree>
    <p:extLst>
      <p:ext uri="{BB962C8B-B14F-4D97-AF65-F5344CB8AC3E}">
        <p14:creationId xmlns:p14="http://schemas.microsoft.com/office/powerpoint/2010/main" val="1652813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00F81-1728-5D45-A763-6AFA4FBDE902}"/>
              </a:ext>
            </a:extLst>
          </p:cNvPr>
          <p:cNvSpPr>
            <a:spLocks noGrp="1"/>
          </p:cNvSpPr>
          <p:nvPr>
            <p:ph type="title"/>
          </p:nvPr>
        </p:nvSpPr>
        <p:spPr>
          <a:xfrm>
            <a:off x="0" y="18255"/>
            <a:ext cx="12192000" cy="653179"/>
          </a:xfrm>
        </p:spPr>
        <p:txBody>
          <a:bodyPr>
            <a:normAutofit fontScale="90000"/>
          </a:bodyPr>
          <a:lstStyle/>
          <a:p>
            <a:r>
              <a:rPr lang="en-US" dirty="0"/>
              <a:t>Dataset Exploration</a:t>
            </a:r>
          </a:p>
        </p:txBody>
      </p:sp>
      <p:sp>
        <p:nvSpPr>
          <p:cNvPr id="3" name="Footer Placeholder 2">
            <a:extLst>
              <a:ext uri="{FF2B5EF4-FFF2-40B4-BE49-F238E27FC236}">
                <a16:creationId xmlns:a16="http://schemas.microsoft.com/office/drawing/2014/main" id="{D52D356C-C202-E646-A1C8-1C91391462A3}"/>
              </a:ext>
            </a:extLst>
          </p:cNvPr>
          <p:cNvSpPr>
            <a:spLocks noGrp="1"/>
          </p:cNvSpPr>
          <p:nvPr>
            <p:ph type="ftr" sz="quarter" idx="11"/>
          </p:nvPr>
        </p:nvSpPr>
        <p:spPr>
          <a:xfrm>
            <a:off x="4038600" y="6490576"/>
            <a:ext cx="4114800" cy="365125"/>
          </a:xfrm>
        </p:spPr>
        <p:txBody>
          <a:bodyPr/>
          <a:lstStyle/>
          <a:p>
            <a:r>
              <a:rPr lang="en-US" dirty="0"/>
              <a:t>Indian Institute of Management, Ahmedabad</a:t>
            </a:r>
          </a:p>
        </p:txBody>
      </p:sp>
      <p:sp>
        <p:nvSpPr>
          <p:cNvPr id="4" name="Slide Number Placeholder 3">
            <a:extLst>
              <a:ext uri="{FF2B5EF4-FFF2-40B4-BE49-F238E27FC236}">
                <a16:creationId xmlns:a16="http://schemas.microsoft.com/office/drawing/2014/main" id="{5062DA1F-60CE-FA48-9F73-23B84866B95A}"/>
              </a:ext>
            </a:extLst>
          </p:cNvPr>
          <p:cNvSpPr>
            <a:spLocks noGrp="1"/>
          </p:cNvSpPr>
          <p:nvPr>
            <p:ph type="sldNum" sz="quarter" idx="12"/>
          </p:nvPr>
        </p:nvSpPr>
        <p:spPr>
          <a:xfrm>
            <a:off x="11970390" y="6549479"/>
            <a:ext cx="204832" cy="297651"/>
          </a:xfrm>
        </p:spPr>
        <p:txBody>
          <a:bodyPr/>
          <a:lstStyle/>
          <a:p>
            <a:pPr algn="ctr"/>
            <a:fld id="{9168D7A0-7E5A-E44D-A5A6-8CAAE1975DEA}" type="slidenum">
              <a:rPr lang="en-US" smtClean="0"/>
              <a:pPr algn="ctr"/>
              <a:t>6</a:t>
            </a:fld>
            <a:endParaRPr lang="en-US" dirty="0"/>
          </a:p>
        </p:txBody>
      </p:sp>
      <p:pic>
        <p:nvPicPr>
          <p:cNvPr id="7" name="Picture 6" descr="A close up of a device&#10;&#10;Description automatically generated">
            <a:extLst>
              <a:ext uri="{FF2B5EF4-FFF2-40B4-BE49-F238E27FC236}">
                <a16:creationId xmlns:a16="http://schemas.microsoft.com/office/drawing/2014/main" id="{5D861228-A1E0-ED47-BBCF-0A67BE2380A9}"/>
              </a:ext>
            </a:extLst>
          </p:cNvPr>
          <p:cNvPicPr>
            <a:picLocks noChangeAspect="1"/>
          </p:cNvPicPr>
          <p:nvPr/>
        </p:nvPicPr>
        <p:blipFill>
          <a:blip r:embed="rId2">
            <a:alphaModFix amt="56000"/>
          </a:blip>
          <a:stretch>
            <a:fillRect/>
          </a:stretch>
        </p:blipFill>
        <p:spPr>
          <a:xfrm>
            <a:off x="138370" y="679787"/>
            <a:ext cx="4114800" cy="4757499"/>
          </a:xfrm>
          <a:prstGeom prst="rect">
            <a:avLst/>
          </a:prstGeom>
        </p:spPr>
      </p:pic>
      <p:pic>
        <p:nvPicPr>
          <p:cNvPr id="10" name="Picture 9" descr="A picture containing fence&#10;&#10;Description automatically generated">
            <a:extLst>
              <a:ext uri="{FF2B5EF4-FFF2-40B4-BE49-F238E27FC236}">
                <a16:creationId xmlns:a16="http://schemas.microsoft.com/office/drawing/2014/main" id="{F4A3F94C-1E3D-F44E-B215-8DFECE13932B}"/>
              </a:ext>
            </a:extLst>
          </p:cNvPr>
          <p:cNvPicPr>
            <a:picLocks noChangeAspect="1"/>
          </p:cNvPicPr>
          <p:nvPr/>
        </p:nvPicPr>
        <p:blipFill>
          <a:blip r:embed="rId3">
            <a:alphaModFix amt="75000"/>
          </a:blip>
          <a:stretch>
            <a:fillRect/>
          </a:stretch>
        </p:blipFill>
        <p:spPr>
          <a:xfrm>
            <a:off x="4687614" y="3126762"/>
            <a:ext cx="3465786" cy="2310524"/>
          </a:xfrm>
          <a:prstGeom prst="rect">
            <a:avLst/>
          </a:prstGeom>
        </p:spPr>
      </p:pic>
      <p:pic>
        <p:nvPicPr>
          <p:cNvPr id="14" name="Picture 13" descr="A picture containing fence&#10;&#10;Description automatically generated">
            <a:extLst>
              <a:ext uri="{FF2B5EF4-FFF2-40B4-BE49-F238E27FC236}">
                <a16:creationId xmlns:a16="http://schemas.microsoft.com/office/drawing/2014/main" id="{F0462AD3-CC38-CB48-8E66-B69D0822DDA4}"/>
              </a:ext>
            </a:extLst>
          </p:cNvPr>
          <p:cNvPicPr>
            <a:picLocks noChangeAspect="1"/>
          </p:cNvPicPr>
          <p:nvPr/>
        </p:nvPicPr>
        <p:blipFill>
          <a:blip r:embed="rId4">
            <a:alphaModFix amt="75000"/>
          </a:blip>
          <a:stretch>
            <a:fillRect/>
          </a:stretch>
        </p:blipFill>
        <p:spPr>
          <a:xfrm>
            <a:off x="4687614" y="136842"/>
            <a:ext cx="3593224" cy="2871332"/>
          </a:xfrm>
          <a:prstGeom prst="rect">
            <a:avLst/>
          </a:prstGeom>
        </p:spPr>
      </p:pic>
      <p:pic>
        <p:nvPicPr>
          <p:cNvPr id="16" name="Picture 15" descr="A picture containing fence&#10;&#10;Description automatically generated">
            <a:extLst>
              <a:ext uri="{FF2B5EF4-FFF2-40B4-BE49-F238E27FC236}">
                <a16:creationId xmlns:a16="http://schemas.microsoft.com/office/drawing/2014/main" id="{7798E1CD-4960-1D42-9FEF-C7BB51EBD72E}"/>
              </a:ext>
            </a:extLst>
          </p:cNvPr>
          <p:cNvPicPr>
            <a:picLocks noChangeAspect="1"/>
          </p:cNvPicPr>
          <p:nvPr/>
        </p:nvPicPr>
        <p:blipFill>
          <a:blip r:embed="rId5">
            <a:alphaModFix amt="75000"/>
          </a:blip>
          <a:stretch>
            <a:fillRect/>
          </a:stretch>
        </p:blipFill>
        <p:spPr>
          <a:xfrm>
            <a:off x="8189119" y="136843"/>
            <a:ext cx="3986103" cy="2871331"/>
          </a:xfrm>
          <a:prstGeom prst="rect">
            <a:avLst/>
          </a:prstGeom>
        </p:spPr>
      </p:pic>
      <p:sp>
        <p:nvSpPr>
          <p:cNvPr id="24" name="Rectangle 23">
            <a:extLst>
              <a:ext uri="{FF2B5EF4-FFF2-40B4-BE49-F238E27FC236}">
                <a16:creationId xmlns:a16="http://schemas.microsoft.com/office/drawing/2014/main" id="{2643DADF-FF9C-8E47-8AB6-F19B7033B7D1}"/>
              </a:ext>
            </a:extLst>
          </p:cNvPr>
          <p:cNvSpPr/>
          <p:nvPr/>
        </p:nvSpPr>
        <p:spPr>
          <a:xfrm>
            <a:off x="138370" y="5554843"/>
            <a:ext cx="11748830" cy="830997"/>
          </a:xfrm>
          <a:prstGeom prst="rect">
            <a:avLst/>
          </a:prstGeom>
        </p:spPr>
        <p:txBody>
          <a:bodyPr wrap="square" anchor="ctr" anchorCtr="0">
            <a:spAutoFit/>
          </a:bodyPr>
          <a:lstStyle/>
          <a:p>
            <a:pPr algn="just"/>
            <a:r>
              <a:rPr lang="en-US" sz="1600" dirty="0">
                <a:solidFill>
                  <a:schemeClr val="bg1"/>
                </a:solidFill>
                <a:latin typeface="Avenir Next LT Pro" panose="020B0504020202020204" pitchFamily="34" charset="77"/>
              </a:rPr>
              <a:t>Inferences from the data exploration that we had tackled during the pre-processing stage:</a:t>
            </a:r>
          </a:p>
          <a:p>
            <a:pPr marL="285750" indent="-285750" algn="just">
              <a:buFont typeface="Arial" panose="020B0604020202020204" pitchFamily="34" charset="0"/>
              <a:buChar char="•"/>
            </a:pPr>
            <a:r>
              <a:rPr lang="en-US" sz="1600" dirty="0">
                <a:solidFill>
                  <a:schemeClr val="bg1"/>
                </a:solidFill>
                <a:latin typeface="Avenir Next LT Pro" panose="020B0504020202020204" pitchFamily="34" charset="77"/>
              </a:rPr>
              <a:t>Class bias issue as some classes seem to be underrepresented</a:t>
            </a:r>
          </a:p>
          <a:p>
            <a:pPr marL="285750" indent="-285750" algn="just">
              <a:buFont typeface="Arial" panose="020B0604020202020204" pitchFamily="34" charset="0"/>
              <a:buChar char="•"/>
            </a:pPr>
            <a:r>
              <a:rPr lang="en-US" sz="1600" dirty="0">
                <a:solidFill>
                  <a:schemeClr val="bg1"/>
                </a:solidFill>
                <a:latin typeface="Avenir Next LT Pro" panose="020B0504020202020204" pitchFamily="34" charset="77"/>
              </a:rPr>
              <a:t>Image contrast seems to be low for lot of images</a:t>
            </a:r>
          </a:p>
        </p:txBody>
      </p:sp>
      <p:pic>
        <p:nvPicPr>
          <p:cNvPr id="6" name="Picture 5" descr="A screenshot of a cell phone&#10;&#10;Description automatically generated">
            <a:extLst>
              <a:ext uri="{FF2B5EF4-FFF2-40B4-BE49-F238E27FC236}">
                <a16:creationId xmlns:a16="http://schemas.microsoft.com/office/drawing/2014/main" id="{B2DF8F9E-0FEC-B34E-ADAE-159759495F5A}"/>
              </a:ext>
            </a:extLst>
          </p:cNvPr>
          <p:cNvPicPr>
            <a:picLocks noChangeAspect="1"/>
          </p:cNvPicPr>
          <p:nvPr/>
        </p:nvPicPr>
        <p:blipFill>
          <a:blip r:embed="rId6">
            <a:alphaModFix amt="75000"/>
          </a:blip>
          <a:stretch>
            <a:fillRect/>
          </a:stretch>
        </p:blipFill>
        <p:spPr>
          <a:xfrm>
            <a:off x="8727786" y="3126762"/>
            <a:ext cx="3159414" cy="2323346"/>
          </a:xfrm>
          <a:prstGeom prst="rect">
            <a:avLst/>
          </a:prstGeom>
        </p:spPr>
      </p:pic>
    </p:spTree>
    <p:extLst>
      <p:ext uri="{BB962C8B-B14F-4D97-AF65-F5344CB8AC3E}">
        <p14:creationId xmlns:p14="http://schemas.microsoft.com/office/powerpoint/2010/main" val="2321589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0990C-4AE7-934B-98E2-CAA1A05AF0D2}"/>
              </a:ext>
            </a:extLst>
          </p:cNvPr>
          <p:cNvSpPr>
            <a:spLocks noGrp="1"/>
          </p:cNvSpPr>
          <p:nvPr>
            <p:ph type="title"/>
          </p:nvPr>
        </p:nvSpPr>
        <p:spPr>
          <a:xfrm>
            <a:off x="99646" y="0"/>
            <a:ext cx="12092354" cy="653179"/>
          </a:xfrm>
        </p:spPr>
        <p:txBody>
          <a:bodyPr>
            <a:normAutofit fontScale="90000"/>
          </a:bodyPr>
          <a:lstStyle/>
          <a:p>
            <a:r>
              <a:rPr lang="en-US" dirty="0"/>
              <a:t>Data Preprocessing – Setting Baseline </a:t>
            </a:r>
          </a:p>
        </p:txBody>
      </p:sp>
      <p:sp>
        <p:nvSpPr>
          <p:cNvPr id="12" name="TextBox 11">
            <a:extLst>
              <a:ext uri="{FF2B5EF4-FFF2-40B4-BE49-F238E27FC236}">
                <a16:creationId xmlns:a16="http://schemas.microsoft.com/office/drawing/2014/main" id="{E4CD2170-654A-C646-8221-DBDC5EAF3C15}"/>
              </a:ext>
            </a:extLst>
          </p:cNvPr>
          <p:cNvSpPr txBox="1"/>
          <p:nvPr/>
        </p:nvSpPr>
        <p:spPr>
          <a:xfrm>
            <a:off x="99646" y="655533"/>
            <a:ext cx="11945209" cy="584775"/>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Before we did any data preprocessing, we have developed a simple dense network to baseline quality of data on basis of network (model) accuracy.</a:t>
            </a:r>
          </a:p>
        </p:txBody>
      </p:sp>
      <p:sp>
        <p:nvSpPr>
          <p:cNvPr id="3" name="Footer Placeholder 2">
            <a:extLst>
              <a:ext uri="{FF2B5EF4-FFF2-40B4-BE49-F238E27FC236}">
                <a16:creationId xmlns:a16="http://schemas.microsoft.com/office/drawing/2014/main" id="{6F8911C9-0FEA-CB4B-BBFB-52A9F77C346F}"/>
              </a:ext>
            </a:extLst>
          </p:cNvPr>
          <p:cNvSpPr>
            <a:spLocks noGrp="1"/>
          </p:cNvSpPr>
          <p:nvPr>
            <p:ph type="ftr" sz="quarter" idx="11"/>
          </p:nvPr>
        </p:nvSpPr>
        <p:spPr>
          <a:xfrm>
            <a:off x="4038600" y="6490576"/>
            <a:ext cx="4114800" cy="365125"/>
          </a:xfrm>
        </p:spPr>
        <p:txBody>
          <a:bodyPr/>
          <a:lstStyle/>
          <a:p>
            <a:r>
              <a:rPr lang="en-US" dirty="0"/>
              <a:t>Indian Institute of Management, Ahmedabad</a:t>
            </a:r>
          </a:p>
        </p:txBody>
      </p:sp>
      <p:sp>
        <p:nvSpPr>
          <p:cNvPr id="4" name="Slide Number Placeholder 3">
            <a:extLst>
              <a:ext uri="{FF2B5EF4-FFF2-40B4-BE49-F238E27FC236}">
                <a16:creationId xmlns:a16="http://schemas.microsoft.com/office/drawing/2014/main" id="{52C68442-144B-7243-B668-C29574205260}"/>
              </a:ext>
            </a:extLst>
          </p:cNvPr>
          <p:cNvSpPr>
            <a:spLocks noGrp="1"/>
          </p:cNvSpPr>
          <p:nvPr>
            <p:ph type="sldNum" sz="quarter" idx="12"/>
          </p:nvPr>
        </p:nvSpPr>
        <p:spPr>
          <a:xfrm>
            <a:off x="11936430" y="6530018"/>
            <a:ext cx="246777" cy="303899"/>
          </a:xfrm>
        </p:spPr>
        <p:txBody>
          <a:bodyPr/>
          <a:lstStyle/>
          <a:p>
            <a:fld id="{9168D7A0-7E5A-E44D-A5A6-8CAAE1975DEA}" type="slidenum">
              <a:rPr lang="en-US" smtClean="0"/>
              <a:t>7</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B7F57868-1DDF-CC4F-9179-38357CB56D02}"/>
              </a:ext>
            </a:extLst>
          </p:cNvPr>
          <p:cNvPicPr>
            <a:picLocks noChangeAspect="1"/>
          </p:cNvPicPr>
          <p:nvPr/>
        </p:nvPicPr>
        <p:blipFill>
          <a:blip r:embed="rId2">
            <a:alphaModFix amt="75000"/>
          </a:blip>
          <a:stretch>
            <a:fillRect/>
          </a:stretch>
        </p:blipFill>
        <p:spPr>
          <a:xfrm>
            <a:off x="311790" y="1481959"/>
            <a:ext cx="3495582" cy="4808170"/>
          </a:xfrm>
          <a:prstGeom prst="rect">
            <a:avLst/>
          </a:prstGeom>
        </p:spPr>
      </p:pic>
      <p:sp>
        <p:nvSpPr>
          <p:cNvPr id="9" name="TextBox 8">
            <a:extLst>
              <a:ext uri="{FF2B5EF4-FFF2-40B4-BE49-F238E27FC236}">
                <a16:creationId xmlns:a16="http://schemas.microsoft.com/office/drawing/2014/main" id="{6B8B3081-5A27-7A47-A5F0-B9DA39F607B2}"/>
              </a:ext>
            </a:extLst>
          </p:cNvPr>
          <p:cNvSpPr txBox="1"/>
          <p:nvPr/>
        </p:nvSpPr>
        <p:spPr>
          <a:xfrm>
            <a:off x="3895800" y="1481959"/>
            <a:ext cx="8149055" cy="369332"/>
          </a:xfrm>
          <a:prstGeom prst="rect">
            <a:avLst/>
          </a:prstGeom>
          <a:noFill/>
        </p:spPr>
        <p:txBody>
          <a:bodyPr wrap="square" rtlCol="0">
            <a:spAutoFit/>
          </a:bodyPr>
          <a:lstStyle/>
          <a:p>
            <a:pPr algn="just"/>
            <a:r>
              <a:rPr lang="en-US" dirty="0">
                <a:solidFill>
                  <a:schemeClr val="bg1"/>
                </a:solidFill>
                <a:latin typeface="Avenir Next LT Pro" panose="020B0504020202020204" pitchFamily="34" charset="77"/>
              </a:rPr>
              <a:t>The evaluation metric we have used for our model is “</a:t>
            </a:r>
            <a:r>
              <a:rPr lang="en-US" b="1" dirty="0">
                <a:solidFill>
                  <a:schemeClr val="bg1"/>
                </a:solidFill>
                <a:latin typeface="Avenir Next LT Pro" panose="020B0504020202020204" pitchFamily="34" charset="77"/>
              </a:rPr>
              <a:t>accuracy</a:t>
            </a:r>
            <a:r>
              <a:rPr lang="en-US" dirty="0">
                <a:solidFill>
                  <a:schemeClr val="bg1"/>
                </a:solidFill>
                <a:latin typeface="Avenir Next LT Pro" panose="020B0504020202020204" pitchFamily="34" charset="77"/>
              </a:rPr>
              <a:t>” score.</a:t>
            </a:r>
          </a:p>
        </p:txBody>
      </p:sp>
      <p:sp>
        <p:nvSpPr>
          <p:cNvPr id="11" name="TextBox 10">
            <a:extLst>
              <a:ext uri="{FF2B5EF4-FFF2-40B4-BE49-F238E27FC236}">
                <a16:creationId xmlns:a16="http://schemas.microsoft.com/office/drawing/2014/main" id="{A13B5EB1-28FE-4F45-A295-D4FEE6C1C830}"/>
              </a:ext>
            </a:extLst>
          </p:cNvPr>
          <p:cNvSpPr txBox="1"/>
          <p:nvPr/>
        </p:nvSpPr>
        <p:spPr>
          <a:xfrm>
            <a:off x="3910763" y="2003325"/>
            <a:ext cx="8149055" cy="2031325"/>
          </a:xfrm>
          <a:prstGeom prst="rect">
            <a:avLst/>
          </a:prstGeom>
          <a:noFill/>
        </p:spPr>
        <p:txBody>
          <a:bodyPr wrap="square" rtlCol="0">
            <a:spAutoFit/>
          </a:bodyPr>
          <a:lstStyle/>
          <a:p>
            <a:pPr marL="285750" indent="-285750" algn="just">
              <a:buFont typeface="Wingdings" pitchFamily="2" charset="2"/>
              <a:buChar char="Ø"/>
            </a:pPr>
            <a:r>
              <a:rPr lang="en-US" dirty="0">
                <a:solidFill>
                  <a:schemeClr val="bg1"/>
                </a:solidFill>
                <a:latin typeface="Avenir Next LT Pro" panose="020B0504020202020204" pitchFamily="34" charset="77"/>
              </a:rPr>
              <a:t>The input shape is </a:t>
            </a:r>
            <a:r>
              <a:rPr lang="en-US" sz="1600" dirty="0">
                <a:solidFill>
                  <a:schemeClr val="bg1"/>
                </a:solidFill>
                <a:latin typeface="Avenir Next LT Pro" panose="020B0504020202020204" pitchFamily="34" charset="77"/>
              </a:rPr>
              <a:t>32*32*3</a:t>
            </a:r>
            <a:r>
              <a:rPr lang="en-US" dirty="0">
                <a:solidFill>
                  <a:schemeClr val="bg1"/>
                </a:solidFill>
                <a:latin typeface="Avenir Next LT Pro" panose="020B0504020202020204" pitchFamily="34" charset="77"/>
              </a:rPr>
              <a:t> (as images have 3 color channels). The number of parameters on the first layer would be 393344 ((32*32*3*128) + 128)).</a:t>
            </a:r>
          </a:p>
          <a:p>
            <a:pPr marL="285750" indent="-285750" algn="just">
              <a:buFont typeface="Wingdings" pitchFamily="2" charset="2"/>
              <a:buChar char="Ø"/>
            </a:pPr>
            <a:r>
              <a:rPr lang="en-US" dirty="0">
                <a:solidFill>
                  <a:schemeClr val="bg1"/>
                </a:solidFill>
                <a:latin typeface="Avenir Next LT Pro" panose="020B0504020202020204" pitchFamily="34" charset="77"/>
              </a:rPr>
              <a:t>There are 4 hidden layers of 128 neurons with ReLU activation and after each hidden layer except the last one a dropout (50%) function is included.</a:t>
            </a:r>
          </a:p>
          <a:p>
            <a:pPr marL="285750" indent="-285750" algn="just">
              <a:buFont typeface="Wingdings" pitchFamily="2" charset="2"/>
              <a:buChar char="Ø"/>
            </a:pPr>
            <a:r>
              <a:rPr lang="en-US" dirty="0">
                <a:solidFill>
                  <a:schemeClr val="bg1"/>
                </a:solidFill>
                <a:latin typeface="Avenir Next LT Pro" panose="020B0504020202020204" pitchFamily="34" charset="77"/>
              </a:rPr>
              <a:t>The output layer has the softmax activation since we are dealing with multi class classification and there are 43 classes.</a:t>
            </a:r>
          </a:p>
        </p:txBody>
      </p:sp>
      <p:sp>
        <p:nvSpPr>
          <p:cNvPr id="14" name="TextBox 13">
            <a:extLst>
              <a:ext uri="{FF2B5EF4-FFF2-40B4-BE49-F238E27FC236}">
                <a16:creationId xmlns:a16="http://schemas.microsoft.com/office/drawing/2014/main" id="{A137662B-D7D4-A44D-B549-76A494504757}"/>
              </a:ext>
            </a:extLst>
          </p:cNvPr>
          <p:cNvSpPr txBox="1"/>
          <p:nvPr/>
        </p:nvSpPr>
        <p:spPr>
          <a:xfrm>
            <a:off x="3910762" y="4754781"/>
            <a:ext cx="8149055" cy="584775"/>
          </a:xfrm>
          <a:prstGeom prst="rect">
            <a:avLst/>
          </a:prstGeom>
          <a:noFill/>
        </p:spPr>
        <p:txBody>
          <a:bodyPr wrap="square" rtlCol="0">
            <a:spAutoFit/>
          </a:bodyPr>
          <a:lstStyle/>
          <a:p>
            <a:pPr algn="just"/>
            <a:r>
              <a:rPr lang="en-US" sz="1600" dirty="0">
                <a:solidFill>
                  <a:schemeClr val="bg1"/>
                </a:solidFill>
                <a:latin typeface="Avenir Next LT Pro" panose="020B0504020202020204" pitchFamily="34" charset="77"/>
              </a:rPr>
              <a:t>The Sample baseline model was able to achieve an </a:t>
            </a:r>
            <a:r>
              <a:rPr lang="en-US" sz="1600" b="1" u="sng" dirty="0">
                <a:solidFill>
                  <a:schemeClr val="bg1"/>
                </a:solidFill>
                <a:latin typeface="Avenir Next LT Pro" panose="020B0504020202020204" pitchFamily="34" charset="77"/>
              </a:rPr>
              <a:t>accuracy score of 86% </a:t>
            </a:r>
            <a:r>
              <a:rPr lang="en-US" sz="1600" dirty="0">
                <a:solidFill>
                  <a:schemeClr val="bg1"/>
                </a:solidFill>
                <a:latin typeface="Avenir Next LT Pro" panose="020B0504020202020204" pitchFamily="34" charset="77"/>
              </a:rPr>
              <a:t>without any preprocessing.</a:t>
            </a:r>
          </a:p>
        </p:txBody>
      </p:sp>
    </p:spTree>
    <p:extLst>
      <p:ext uri="{BB962C8B-B14F-4D97-AF65-F5344CB8AC3E}">
        <p14:creationId xmlns:p14="http://schemas.microsoft.com/office/powerpoint/2010/main" val="788907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0990C-4AE7-934B-98E2-CAA1A05AF0D2}"/>
              </a:ext>
            </a:extLst>
          </p:cNvPr>
          <p:cNvSpPr>
            <a:spLocks noGrp="1"/>
          </p:cNvSpPr>
          <p:nvPr>
            <p:ph type="title"/>
          </p:nvPr>
        </p:nvSpPr>
        <p:spPr>
          <a:xfrm>
            <a:off x="99646" y="0"/>
            <a:ext cx="12092354" cy="653179"/>
          </a:xfrm>
        </p:spPr>
        <p:txBody>
          <a:bodyPr>
            <a:normAutofit fontScale="90000"/>
          </a:bodyPr>
          <a:lstStyle/>
          <a:p>
            <a:r>
              <a:rPr lang="en-US" dirty="0"/>
              <a:t>Data Preprocessing</a:t>
            </a:r>
          </a:p>
        </p:txBody>
      </p:sp>
      <p:sp>
        <p:nvSpPr>
          <p:cNvPr id="12" name="TextBox 11">
            <a:extLst>
              <a:ext uri="{FF2B5EF4-FFF2-40B4-BE49-F238E27FC236}">
                <a16:creationId xmlns:a16="http://schemas.microsoft.com/office/drawing/2014/main" id="{E4CD2170-654A-C646-8221-DBDC5EAF3C15}"/>
              </a:ext>
            </a:extLst>
          </p:cNvPr>
          <p:cNvSpPr txBox="1"/>
          <p:nvPr/>
        </p:nvSpPr>
        <p:spPr>
          <a:xfrm>
            <a:off x="99646" y="518003"/>
            <a:ext cx="11945209" cy="923330"/>
          </a:xfrm>
          <a:prstGeom prst="rect">
            <a:avLst/>
          </a:prstGeom>
          <a:noFill/>
        </p:spPr>
        <p:txBody>
          <a:bodyPr wrap="square" rtlCol="0">
            <a:spAutoFit/>
          </a:bodyPr>
          <a:lstStyle/>
          <a:p>
            <a:pPr algn="just"/>
            <a:r>
              <a:rPr lang="en-US" dirty="0">
                <a:solidFill>
                  <a:schemeClr val="bg1"/>
                </a:solidFill>
                <a:latin typeface="Avenir Next LT Pro" panose="020B0504020202020204" pitchFamily="34" charset="77"/>
              </a:rPr>
              <a:t>We have </a:t>
            </a:r>
            <a:r>
              <a:rPr lang="en-US" sz="1600" dirty="0">
                <a:solidFill>
                  <a:schemeClr val="bg1"/>
                </a:solidFill>
                <a:latin typeface="Avenir Next LT Pro" panose="020B0504020202020204" pitchFamily="34" charset="77"/>
              </a:rPr>
              <a:t>applied</a:t>
            </a:r>
            <a:r>
              <a:rPr lang="en-US" dirty="0">
                <a:solidFill>
                  <a:schemeClr val="bg1"/>
                </a:solidFill>
                <a:latin typeface="Avenir Next LT Pro" panose="020B0504020202020204" pitchFamily="34" charset="77"/>
              </a:rPr>
              <a:t> several preprocessing steps to the input images to achieve the best possible results. we have used the following preprocessing techniques:</a:t>
            </a:r>
          </a:p>
          <a:p>
            <a:pPr algn="just"/>
            <a:endParaRPr lang="en-US" dirty="0">
              <a:solidFill>
                <a:schemeClr val="bg1"/>
              </a:solidFill>
              <a:latin typeface="Avenir Next LT Pro" panose="020B0504020202020204" pitchFamily="34" charset="77"/>
            </a:endParaRPr>
          </a:p>
        </p:txBody>
      </p:sp>
      <p:sp>
        <p:nvSpPr>
          <p:cNvPr id="3" name="Footer Placeholder 2">
            <a:extLst>
              <a:ext uri="{FF2B5EF4-FFF2-40B4-BE49-F238E27FC236}">
                <a16:creationId xmlns:a16="http://schemas.microsoft.com/office/drawing/2014/main" id="{6F8911C9-0FEA-CB4B-BBFB-52A9F77C346F}"/>
              </a:ext>
            </a:extLst>
          </p:cNvPr>
          <p:cNvSpPr>
            <a:spLocks noGrp="1"/>
          </p:cNvSpPr>
          <p:nvPr>
            <p:ph type="ftr" sz="quarter" idx="11"/>
          </p:nvPr>
        </p:nvSpPr>
        <p:spPr>
          <a:xfrm>
            <a:off x="4038600" y="6490576"/>
            <a:ext cx="4114800" cy="365125"/>
          </a:xfrm>
        </p:spPr>
        <p:txBody>
          <a:bodyPr/>
          <a:lstStyle/>
          <a:p>
            <a:r>
              <a:rPr lang="en-US" dirty="0"/>
              <a:t>Indian Institute of Management, Ahmedabad</a:t>
            </a:r>
          </a:p>
        </p:txBody>
      </p:sp>
      <p:sp>
        <p:nvSpPr>
          <p:cNvPr id="4" name="Slide Number Placeholder 3">
            <a:extLst>
              <a:ext uri="{FF2B5EF4-FFF2-40B4-BE49-F238E27FC236}">
                <a16:creationId xmlns:a16="http://schemas.microsoft.com/office/drawing/2014/main" id="{52C68442-144B-7243-B668-C29574205260}"/>
              </a:ext>
            </a:extLst>
          </p:cNvPr>
          <p:cNvSpPr>
            <a:spLocks noGrp="1"/>
          </p:cNvSpPr>
          <p:nvPr>
            <p:ph type="sldNum" sz="quarter" idx="12"/>
          </p:nvPr>
        </p:nvSpPr>
        <p:spPr>
          <a:xfrm>
            <a:off x="11936430" y="6530018"/>
            <a:ext cx="246777" cy="303899"/>
          </a:xfrm>
        </p:spPr>
        <p:txBody>
          <a:bodyPr/>
          <a:lstStyle/>
          <a:p>
            <a:fld id="{9168D7A0-7E5A-E44D-A5A6-8CAAE1975DEA}" type="slidenum">
              <a:rPr lang="en-US" smtClean="0"/>
              <a:t>8</a:t>
            </a:fld>
            <a:endParaRPr lang="en-US" dirty="0"/>
          </a:p>
        </p:txBody>
      </p:sp>
      <p:pic>
        <p:nvPicPr>
          <p:cNvPr id="6" name="Picture 5" descr="A picture containing fence&#10;&#10;Description automatically generated">
            <a:extLst>
              <a:ext uri="{FF2B5EF4-FFF2-40B4-BE49-F238E27FC236}">
                <a16:creationId xmlns:a16="http://schemas.microsoft.com/office/drawing/2014/main" id="{3C07AC06-A859-7E44-8A09-FA3AECBABF31}"/>
              </a:ext>
            </a:extLst>
          </p:cNvPr>
          <p:cNvPicPr>
            <a:picLocks noChangeAspect="1"/>
          </p:cNvPicPr>
          <p:nvPr/>
        </p:nvPicPr>
        <p:blipFill>
          <a:blip r:embed="rId2">
            <a:alphaModFix amt="75000"/>
          </a:blip>
          <a:stretch>
            <a:fillRect/>
          </a:stretch>
        </p:blipFill>
        <p:spPr>
          <a:xfrm>
            <a:off x="162789" y="3197521"/>
            <a:ext cx="4158078" cy="2627954"/>
          </a:xfrm>
          <a:prstGeom prst="rect">
            <a:avLst/>
          </a:prstGeom>
        </p:spPr>
      </p:pic>
      <p:pic>
        <p:nvPicPr>
          <p:cNvPr id="9" name="Picture 8">
            <a:extLst>
              <a:ext uri="{FF2B5EF4-FFF2-40B4-BE49-F238E27FC236}">
                <a16:creationId xmlns:a16="http://schemas.microsoft.com/office/drawing/2014/main" id="{B46512F5-D511-5E48-901B-81BE63BB52CE}"/>
              </a:ext>
            </a:extLst>
          </p:cNvPr>
          <p:cNvPicPr/>
          <p:nvPr/>
        </p:nvPicPr>
        <p:blipFill>
          <a:blip r:embed="rId3">
            <a:extLst>
              <a:ext uri="{28A0092B-C50C-407E-A947-70E740481C1C}">
                <a14:useLocalDpi xmlns:a14="http://schemas.microsoft.com/office/drawing/2010/main" val="0"/>
              </a:ext>
            </a:extLst>
          </a:blip>
          <a:stretch>
            <a:fillRect/>
          </a:stretch>
        </p:blipFill>
        <p:spPr>
          <a:xfrm>
            <a:off x="147145" y="5978005"/>
            <a:ext cx="4114799" cy="448924"/>
          </a:xfrm>
          <a:prstGeom prst="rect">
            <a:avLst/>
          </a:prstGeom>
        </p:spPr>
      </p:pic>
      <p:sp>
        <p:nvSpPr>
          <p:cNvPr id="10" name="TextBox 9">
            <a:extLst>
              <a:ext uri="{FF2B5EF4-FFF2-40B4-BE49-F238E27FC236}">
                <a16:creationId xmlns:a16="http://schemas.microsoft.com/office/drawing/2014/main" id="{F5C92321-7758-FA4D-8A19-AEF3620DB660}"/>
              </a:ext>
            </a:extLst>
          </p:cNvPr>
          <p:cNvSpPr txBox="1"/>
          <p:nvPr/>
        </p:nvSpPr>
        <p:spPr>
          <a:xfrm>
            <a:off x="147145" y="1171182"/>
            <a:ext cx="4158078" cy="1323439"/>
          </a:xfrm>
          <a:prstGeom prst="rect">
            <a:avLst/>
          </a:prstGeom>
          <a:noFill/>
        </p:spPr>
        <p:txBody>
          <a:bodyPr wrap="square" rtlCol="0">
            <a:spAutoFit/>
          </a:bodyPr>
          <a:lstStyle/>
          <a:p>
            <a:pPr marL="285750" indent="-285750" algn="just">
              <a:buFont typeface="Arial" panose="020B0604020202020204" pitchFamily="34" charset="0"/>
              <a:buChar char="•"/>
            </a:pPr>
            <a:r>
              <a:rPr lang="en-US" sz="1600" b="1" dirty="0">
                <a:solidFill>
                  <a:schemeClr val="bg1"/>
                </a:solidFill>
                <a:latin typeface="Avenir Next LT Pro" panose="020B0504020202020204" pitchFamily="34" charset="77"/>
              </a:rPr>
              <a:t>Data Augmentation</a:t>
            </a:r>
          </a:p>
          <a:p>
            <a:pPr algn="just"/>
            <a:r>
              <a:rPr lang="en-US" sz="1600" dirty="0">
                <a:solidFill>
                  <a:schemeClr val="bg1"/>
                </a:solidFill>
                <a:latin typeface="Avenir Next LT Pro" panose="020B0504020202020204" pitchFamily="34" charset="77"/>
              </a:rPr>
              <a:t>To address the class bias issue to same extent we increased images for those classes which were less than 500 in numbers.</a:t>
            </a:r>
          </a:p>
        </p:txBody>
      </p:sp>
      <p:sp>
        <p:nvSpPr>
          <p:cNvPr id="11" name="TextBox 10">
            <a:extLst>
              <a:ext uri="{FF2B5EF4-FFF2-40B4-BE49-F238E27FC236}">
                <a16:creationId xmlns:a16="http://schemas.microsoft.com/office/drawing/2014/main" id="{52ECB000-BA51-0D4C-B4C1-E821BD86BBD2}"/>
              </a:ext>
            </a:extLst>
          </p:cNvPr>
          <p:cNvSpPr txBox="1"/>
          <p:nvPr/>
        </p:nvSpPr>
        <p:spPr>
          <a:xfrm>
            <a:off x="4498702" y="1167189"/>
            <a:ext cx="3817071" cy="1569660"/>
          </a:xfrm>
          <a:prstGeom prst="rect">
            <a:avLst/>
          </a:prstGeom>
          <a:noFill/>
        </p:spPr>
        <p:txBody>
          <a:bodyPr wrap="square" rtlCol="0">
            <a:spAutoFit/>
          </a:bodyPr>
          <a:lstStyle/>
          <a:p>
            <a:pPr marL="285750" indent="-285750" algn="just">
              <a:buFont typeface="Arial" panose="020B0604020202020204" pitchFamily="34" charset="0"/>
              <a:buChar char="•"/>
            </a:pPr>
            <a:r>
              <a:rPr lang="en-US" sz="1600" b="1" dirty="0">
                <a:solidFill>
                  <a:schemeClr val="bg1"/>
                </a:solidFill>
                <a:latin typeface="Avenir Next LT Pro" panose="020B0504020202020204" pitchFamily="34" charset="77"/>
              </a:rPr>
              <a:t>Slight Rotation of Images</a:t>
            </a:r>
          </a:p>
          <a:p>
            <a:pPr algn="just"/>
            <a:r>
              <a:rPr lang="en-US" sz="1600" dirty="0">
                <a:solidFill>
                  <a:schemeClr val="bg1"/>
                </a:solidFill>
                <a:latin typeface="Avenir Next LT Pro" panose="020B0504020202020204" pitchFamily="34" charset="77"/>
              </a:rPr>
              <a:t>We used 10 degrees rotation of images. It would not make much sense to rotate images more than that as that might lead to wrong representations of the traffic signs. </a:t>
            </a:r>
          </a:p>
        </p:txBody>
      </p:sp>
      <p:pic>
        <p:nvPicPr>
          <p:cNvPr id="8" name="Picture 7" descr="A picture containing white&#10;&#10;Description automatically generated">
            <a:extLst>
              <a:ext uri="{FF2B5EF4-FFF2-40B4-BE49-F238E27FC236}">
                <a16:creationId xmlns:a16="http://schemas.microsoft.com/office/drawing/2014/main" id="{65142B64-60EF-A143-9D45-34A63B594F37}"/>
              </a:ext>
            </a:extLst>
          </p:cNvPr>
          <p:cNvPicPr>
            <a:picLocks noChangeAspect="1"/>
          </p:cNvPicPr>
          <p:nvPr/>
        </p:nvPicPr>
        <p:blipFill>
          <a:blip r:embed="rId4">
            <a:alphaModFix amt="75000"/>
          </a:blip>
          <a:stretch>
            <a:fillRect/>
          </a:stretch>
        </p:blipFill>
        <p:spPr>
          <a:xfrm>
            <a:off x="4651754" y="3197521"/>
            <a:ext cx="3501646" cy="3261232"/>
          </a:xfrm>
          <a:prstGeom prst="rect">
            <a:avLst/>
          </a:prstGeom>
        </p:spPr>
      </p:pic>
      <p:sp>
        <p:nvSpPr>
          <p:cNvPr id="14" name="TextBox 13">
            <a:extLst>
              <a:ext uri="{FF2B5EF4-FFF2-40B4-BE49-F238E27FC236}">
                <a16:creationId xmlns:a16="http://schemas.microsoft.com/office/drawing/2014/main" id="{89857AF5-E42D-724A-A3D3-F1D02F6FAB70}"/>
              </a:ext>
            </a:extLst>
          </p:cNvPr>
          <p:cNvSpPr txBox="1"/>
          <p:nvPr/>
        </p:nvSpPr>
        <p:spPr>
          <a:xfrm>
            <a:off x="8315773" y="1166196"/>
            <a:ext cx="3713438" cy="1569660"/>
          </a:xfrm>
          <a:prstGeom prst="rect">
            <a:avLst/>
          </a:prstGeom>
          <a:noFill/>
        </p:spPr>
        <p:txBody>
          <a:bodyPr wrap="square" rtlCol="0">
            <a:spAutoFit/>
          </a:bodyPr>
          <a:lstStyle/>
          <a:p>
            <a:pPr marL="285750" indent="-285750" algn="just">
              <a:buFont typeface="Arial" panose="020B0604020202020204" pitchFamily="34" charset="0"/>
              <a:buChar char="•"/>
            </a:pPr>
            <a:r>
              <a:rPr lang="en-US" sz="1600" b="1" dirty="0">
                <a:solidFill>
                  <a:schemeClr val="bg1"/>
                </a:solidFill>
                <a:latin typeface="Avenir Next LT Pro" panose="020B0504020202020204" pitchFamily="34" charset="77"/>
              </a:rPr>
              <a:t>Image Translation</a:t>
            </a:r>
          </a:p>
          <a:p>
            <a:pPr algn="just"/>
            <a:r>
              <a:rPr lang="en-US" sz="1600" dirty="0">
                <a:solidFill>
                  <a:schemeClr val="bg1"/>
                </a:solidFill>
                <a:latin typeface="Avenir Next LT Pro" panose="020B0504020202020204" pitchFamily="34" charset="77"/>
              </a:rPr>
              <a:t>This is a technique by which you shift the location of the image. In layman terms, if the image’s location is (x1,y1) position, after translation it is moved to (x2,y2) position.</a:t>
            </a:r>
          </a:p>
        </p:txBody>
      </p:sp>
      <p:pic>
        <p:nvPicPr>
          <p:cNvPr id="16" name="Picture 15" descr="A picture containing white&#10;&#10;Description automatically generated">
            <a:extLst>
              <a:ext uri="{FF2B5EF4-FFF2-40B4-BE49-F238E27FC236}">
                <a16:creationId xmlns:a16="http://schemas.microsoft.com/office/drawing/2014/main" id="{0DFD89E0-4156-EA49-9197-3EC8276CACFE}"/>
              </a:ext>
            </a:extLst>
          </p:cNvPr>
          <p:cNvPicPr>
            <a:picLocks noChangeAspect="1"/>
          </p:cNvPicPr>
          <p:nvPr/>
        </p:nvPicPr>
        <p:blipFill>
          <a:blip r:embed="rId4">
            <a:alphaModFix amt="75000"/>
          </a:blip>
          <a:stretch>
            <a:fillRect/>
          </a:stretch>
        </p:blipFill>
        <p:spPr>
          <a:xfrm>
            <a:off x="8484286" y="3197521"/>
            <a:ext cx="3452143" cy="3261232"/>
          </a:xfrm>
          <a:prstGeom prst="rect">
            <a:avLst/>
          </a:prstGeom>
        </p:spPr>
      </p:pic>
    </p:spTree>
    <p:extLst>
      <p:ext uri="{BB962C8B-B14F-4D97-AF65-F5344CB8AC3E}">
        <p14:creationId xmlns:p14="http://schemas.microsoft.com/office/powerpoint/2010/main" val="3457401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A51A382-E53D-9D43-9CD3-83F8773F3E93}"/>
              </a:ext>
            </a:extLst>
          </p:cNvPr>
          <p:cNvSpPr>
            <a:spLocks noGrp="1"/>
          </p:cNvSpPr>
          <p:nvPr>
            <p:ph type="ftr" sz="quarter" idx="11"/>
          </p:nvPr>
        </p:nvSpPr>
        <p:spPr/>
        <p:txBody>
          <a:bodyPr/>
          <a:lstStyle/>
          <a:p>
            <a:r>
              <a:rPr lang="en-US" dirty="0"/>
              <a:t>Indian Institute of Management, Ahmedabad</a:t>
            </a:r>
          </a:p>
        </p:txBody>
      </p:sp>
      <p:sp>
        <p:nvSpPr>
          <p:cNvPr id="5" name="Slide Number Placeholder 4">
            <a:extLst>
              <a:ext uri="{FF2B5EF4-FFF2-40B4-BE49-F238E27FC236}">
                <a16:creationId xmlns:a16="http://schemas.microsoft.com/office/drawing/2014/main" id="{32BF7045-C15A-994B-A6BB-48C2B9F16D13}"/>
              </a:ext>
            </a:extLst>
          </p:cNvPr>
          <p:cNvSpPr>
            <a:spLocks noGrp="1"/>
          </p:cNvSpPr>
          <p:nvPr>
            <p:ph type="sldNum" sz="quarter" idx="12"/>
          </p:nvPr>
        </p:nvSpPr>
        <p:spPr/>
        <p:txBody>
          <a:bodyPr/>
          <a:lstStyle/>
          <a:p>
            <a:fld id="{9168D7A0-7E5A-E44D-A5A6-8CAAE1975DEA}" type="slidenum">
              <a:rPr lang="en-US" smtClean="0"/>
              <a:pPr/>
              <a:t>9</a:t>
            </a:fld>
            <a:endParaRPr lang="en-US" dirty="0"/>
          </a:p>
        </p:txBody>
      </p:sp>
      <p:pic>
        <p:nvPicPr>
          <p:cNvPr id="10" name="Picture 9" descr="A picture containing device, clock&#10;&#10;Description automatically generated">
            <a:extLst>
              <a:ext uri="{FF2B5EF4-FFF2-40B4-BE49-F238E27FC236}">
                <a16:creationId xmlns:a16="http://schemas.microsoft.com/office/drawing/2014/main" id="{6F61EC0A-FD80-E642-A9B4-549BB982A22E}"/>
              </a:ext>
            </a:extLst>
          </p:cNvPr>
          <p:cNvPicPr>
            <a:picLocks noChangeAspect="1"/>
          </p:cNvPicPr>
          <p:nvPr/>
        </p:nvPicPr>
        <p:blipFill>
          <a:blip r:embed="rId2">
            <a:alphaModFix amt="75000"/>
          </a:blip>
          <a:stretch>
            <a:fillRect/>
          </a:stretch>
        </p:blipFill>
        <p:spPr>
          <a:xfrm>
            <a:off x="209449" y="862539"/>
            <a:ext cx="11704391" cy="1458103"/>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0DEC0FED-D22A-E743-8CAA-B423AE3DC32F}"/>
              </a:ext>
            </a:extLst>
          </p:cNvPr>
          <p:cNvPicPr>
            <a:picLocks noChangeAspect="1"/>
          </p:cNvPicPr>
          <p:nvPr/>
        </p:nvPicPr>
        <p:blipFill>
          <a:blip r:embed="rId3">
            <a:alphaModFix amt="75000"/>
          </a:blip>
          <a:stretch>
            <a:fillRect/>
          </a:stretch>
        </p:blipFill>
        <p:spPr>
          <a:xfrm>
            <a:off x="162591" y="3002459"/>
            <a:ext cx="11798105" cy="1406319"/>
          </a:xfrm>
          <a:prstGeom prst="rect">
            <a:avLst/>
          </a:prstGeom>
        </p:spPr>
      </p:pic>
      <p:pic>
        <p:nvPicPr>
          <p:cNvPr id="14" name="Picture 13" descr="A close up of a logo&#10;&#10;Description automatically generated">
            <a:extLst>
              <a:ext uri="{FF2B5EF4-FFF2-40B4-BE49-F238E27FC236}">
                <a16:creationId xmlns:a16="http://schemas.microsoft.com/office/drawing/2014/main" id="{DF474E01-74EB-A24F-AEDC-F445A0B17673}"/>
              </a:ext>
            </a:extLst>
          </p:cNvPr>
          <p:cNvPicPr>
            <a:picLocks noChangeAspect="1"/>
          </p:cNvPicPr>
          <p:nvPr/>
        </p:nvPicPr>
        <p:blipFill>
          <a:blip r:embed="rId4">
            <a:alphaModFix amt="75000"/>
          </a:blip>
          <a:stretch>
            <a:fillRect/>
          </a:stretch>
        </p:blipFill>
        <p:spPr>
          <a:xfrm>
            <a:off x="60317" y="4924464"/>
            <a:ext cx="11798105" cy="1406319"/>
          </a:xfrm>
          <a:prstGeom prst="rect">
            <a:avLst/>
          </a:prstGeom>
        </p:spPr>
      </p:pic>
      <p:sp>
        <p:nvSpPr>
          <p:cNvPr id="13" name="Title 1">
            <a:extLst>
              <a:ext uri="{FF2B5EF4-FFF2-40B4-BE49-F238E27FC236}">
                <a16:creationId xmlns:a16="http://schemas.microsoft.com/office/drawing/2014/main" id="{DED08E3F-8B8B-664D-9E6A-26E3F72508D3}"/>
              </a:ext>
            </a:extLst>
          </p:cNvPr>
          <p:cNvSpPr>
            <a:spLocks noGrp="1"/>
          </p:cNvSpPr>
          <p:nvPr>
            <p:ph type="title"/>
          </p:nvPr>
        </p:nvSpPr>
        <p:spPr>
          <a:xfrm>
            <a:off x="99646" y="0"/>
            <a:ext cx="12092354" cy="477869"/>
          </a:xfrm>
        </p:spPr>
        <p:txBody>
          <a:bodyPr>
            <a:normAutofit fontScale="90000"/>
          </a:bodyPr>
          <a:lstStyle/>
          <a:p>
            <a:r>
              <a:rPr lang="en-US" dirty="0"/>
              <a:t>Data Preprocessing</a:t>
            </a:r>
          </a:p>
        </p:txBody>
      </p:sp>
      <p:sp>
        <p:nvSpPr>
          <p:cNvPr id="15" name="TextBox 14">
            <a:extLst>
              <a:ext uri="{FF2B5EF4-FFF2-40B4-BE49-F238E27FC236}">
                <a16:creationId xmlns:a16="http://schemas.microsoft.com/office/drawing/2014/main" id="{C8D500D1-AC41-C946-8D9B-D481BAC19BCB}"/>
              </a:ext>
            </a:extLst>
          </p:cNvPr>
          <p:cNvSpPr txBox="1"/>
          <p:nvPr/>
        </p:nvSpPr>
        <p:spPr>
          <a:xfrm>
            <a:off x="0" y="477869"/>
            <a:ext cx="11913840" cy="338554"/>
          </a:xfrm>
          <a:prstGeom prst="rect">
            <a:avLst/>
          </a:prstGeom>
          <a:noFill/>
        </p:spPr>
        <p:txBody>
          <a:bodyPr wrap="square" rtlCol="0">
            <a:spAutoFit/>
          </a:bodyPr>
          <a:lstStyle/>
          <a:p>
            <a:pPr algn="just"/>
            <a:r>
              <a:rPr lang="en-US" sz="1600" b="1" i="1" dirty="0">
                <a:solidFill>
                  <a:schemeClr val="bg1"/>
                </a:solidFill>
              </a:rPr>
              <a:t>Grayscaling: </a:t>
            </a:r>
            <a:r>
              <a:rPr lang="en-US" sz="1600" dirty="0">
                <a:solidFill>
                  <a:schemeClr val="bg1"/>
                </a:solidFill>
              </a:rPr>
              <a:t>Gray scaling of images is done to reduce the information provided to the pixels and reduces complexity. </a:t>
            </a:r>
            <a:endParaRPr lang="en-US" sz="1600" dirty="0">
              <a:solidFill>
                <a:schemeClr val="bg1"/>
              </a:solidFill>
              <a:latin typeface="Avenir Next LT Pro" panose="020B0504020202020204" pitchFamily="34" charset="77"/>
            </a:endParaRPr>
          </a:p>
        </p:txBody>
      </p:sp>
      <p:sp>
        <p:nvSpPr>
          <p:cNvPr id="16" name="TextBox 15">
            <a:extLst>
              <a:ext uri="{FF2B5EF4-FFF2-40B4-BE49-F238E27FC236}">
                <a16:creationId xmlns:a16="http://schemas.microsoft.com/office/drawing/2014/main" id="{FB644BA1-0E1D-C248-A6AF-AE9735C65A22}"/>
              </a:ext>
            </a:extLst>
          </p:cNvPr>
          <p:cNvSpPr txBox="1"/>
          <p:nvPr/>
        </p:nvSpPr>
        <p:spPr>
          <a:xfrm>
            <a:off x="60317" y="2357066"/>
            <a:ext cx="11913840" cy="584775"/>
          </a:xfrm>
          <a:prstGeom prst="rect">
            <a:avLst/>
          </a:prstGeom>
          <a:noFill/>
        </p:spPr>
        <p:txBody>
          <a:bodyPr wrap="square" rtlCol="0">
            <a:spAutoFit/>
          </a:bodyPr>
          <a:lstStyle/>
          <a:p>
            <a:pPr algn="just"/>
            <a:r>
              <a:rPr lang="en-US" sz="1600" b="1" i="1" dirty="0">
                <a:solidFill>
                  <a:schemeClr val="bg1"/>
                </a:solidFill>
              </a:rPr>
              <a:t>Local Histogram Equalization: </a:t>
            </a:r>
            <a:r>
              <a:rPr lang="en-US" sz="1600" dirty="0">
                <a:solidFill>
                  <a:schemeClr val="bg1"/>
                </a:solidFill>
              </a:rPr>
              <a:t>This is done to increase the contrast of the images as we had identified during “Data exploration” that the images might need an increase in contrast.</a:t>
            </a:r>
            <a:r>
              <a:rPr lang="en-IN" sz="1600" dirty="0">
                <a:solidFill>
                  <a:schemeClr val="bg1"/>
                </a:solidFill>
              </a:rPr>
              <a:t> </a:t>
            </a:r>
            <a:endParaRPr lang="en-US" sz="1600" b="1" dirty="0">
              <a:solidFill>
                <a:schemeClr val="bg1"/>
              </a:solidFill>
            </a:endParaRPr>
          </a:p>
        </p:txBody>
      </p:sp>
      <p:sp>
        <p:nvSpPr>
          <p:cNvPr id="17" name="TextBox 16">
            <a:extLst>
              <a:ext uri="{FF2B5EF4-FFF2-40B4-BE49-F238E27FC236}">
                <a16:creationId xmlns:a16="http://schemas.microsoft.com/office/drawing/2014/main" id="{0C024B69-93F0-BB49-8987-D9C757BB30C1}"/>
              </a:ext>
            </a:extLst>
          </p:cNvPr>
          <p:cNvSpPr txBox="1"/>
          <p:nvPr/>
        </p:nvSpPr>
        <p:spPr>
          <a:xfrm>
            <a:off x="0" y="4343456"/>
            <a:ext cx="11913840" cy="584775"/>
          </a:xfrm>
          <a:prstGeom prst="rect">
            <a:avLst/>
          </a:prstGeom>
          <a:noFill/>
        </p:spPr>
        <p:txBody>
          <a:bodyPr wrap="square" rtlCol="0">
            <a:spAutoFit/>
          </a:bodyPr>
          <a:lstStyle/>
          <a:p>
            <a:pPr algn="just"/>
            <a:r>
              <a:rPr lang="en-US" sz="1600" b="1" i="1" dirty="0">
                <a:solidFill>
                  <a:schemeClr val="bg1"/>
                </a:solidFill>
              </a:rPr>
              <a:t>Normalization: </a:t>
            </a:r>
            <a:r>
              <a:rPr lang="en-US" sz="1600" dirty="0">
                <a:solidFill>
                  <a:schemeClr val="bg1"/>
                </a:solidFill>
              </a:rPr>
              <a:t>This is to changes the range of pixel intensity values. Usually the image data should be normalized so that the data has mean zero and equal variance. </a:t>
            </a:r>
          </a:p>
        </p:txBody>
      </p:sp>
    </p:spTree>
    <p:extLst>
      <p:ext uri="{BB962C8B-B14F-4D97-AF65-F5344CB8AC3E}">
        <p14:creationId xmlns:p14="http://schemas.microsoft.com/office/powerpoint/2010/main" val="31028933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9076</TotalTime>
  <Words>2932</Words>
  <Application>Microsoft Macintosh PowerPoint</Application>
  <PresentationFormat>Widescreen</PresentationFormat>
  <Paragraphs>270</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Avenir Next LT Pro</vt:lpstr>
      <vt:lpstr>Calibri</vt:lpstr>
      <vt:lpstr>Calibri Light</vt:lpstr>
      <vt:lpstr>Wingdings</vt:lpstr>
      <vt:lpstr>Office Theme</vt:lpstr>
      <vt:lpstr>Recognizing Traffic Signs Using Deep Learning</vt:lpstr>
      <vt:lpstr>Acknowledgement</vt:lpstr>
      <vt:lpstr>Abstract</vt:lpstr>
      <vt:lpstr>Engineering Methodology </vt:lpstr>
      <vt:lpstr>Dataset Summary</vt:lpstr>
      <vt:lpstr>Dataset Exploration</vt:lpstr>
      <vt:lpstr>Data Preprocessing – Setting Baseline </vt:lpstr>
      <vt:lpstr>Data Preprocessing</vt:lpstr>
      <vt:lpstr>Data Preprocessing</vt:lpstr>
      <vt:lpstr>PowerPoint Presentation</vt:lpstr>
      <vt:lpstr>Learning Algorithms – SVM - Hyper-parameters Tuning</vt:lpstr>
      <vt:lpstr>Learning Algorithms – SVM - Matrix</vt:lpstr>
      <vt:lpstr>Learning Algorithms – SVM – New Images</vt:lpstr>
      <vt:lpstr>Learning Algorithms – Multi-Layer Perceptron</vt:lpstr>
      <vt:lpstr>Learning Algorithms – MLP - Matrix</vt:lpstr>
      <vt:lpstr>Learning Algorithms – MLP – New Images</vt:lpstr>
      <vt:lpstr>Learning Algorithms – LeNet-5</vt:lpstr>
      <vt:lpstr>Learning Algorithms – LeNet-5 – Performance Curve</vt:lpstr>
      <vt:lpstr>Learning Algorithms – LeNet-5 - Matrix</vt:lpstr>
      <vt:lpstr>Learning Algorithms – LeNet-5 – New Images</vt:lpstr>
      <vt:lpstr>Learning Algorithms – VGGNet</vt:lpstr>
      <vt:lpstr>Learning Algorithms – VGGNet – Performance Curve</vt:lpstr>
      <vt:lpstr>Learning Algorithms – VGGNet - Matrix</vt:lpstr>
      <vt:lpstr>Learning Algorithms – VGGNet – New Images</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Panchal, Aashish</dc:creator>
  <cp:lastModifiedBy>Panchal, Aashish</cp:lastModifiedBy>
  <cp:revision>396</cp:revision>
  <cp:lastPrinted>2020-05-31T15:02:11Z</cp:lastPrinted>
  <dcterms:created xsi:type="dcterms:W3CDTF">2020-03-23T13:40:04Z</dcterms:created>
  <dcterms:modified xsi:type="dcterms:W3CDTF">2020-05-31T15:05:49Z</dcterms:modified>
</cp:coreProperties>
</file>